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oboto Thin"/>
      <p:regular r:id="rId39"/>
      <p:bold r:id="rId40"/>
      <p:italic r:id="rId41"/>
      <p:boldItalic r:id="rId42"/>
    </p:embeddedFont>
    <p:embeddedFont>
      <p:font typeface="Roboto"/>
      <p:regular r:id="rId43"/>
      <p:bold r:id="rId44"/>
      <p:italic r:id="rId45"/>
      <p:boldItalic r:id="rId46"/>
    </p:embeddedFont>
    <p:embeddedFont>
      <p:font typeface="Oswald SemiBold"/>
      <p:regular r:id="rId47"/>
      <p:bold r:id="rId48"/>
    </p:embeddedFont>
    <p:embeddedFont>
      <p:font typeface="Oswald"/>
      <p:regular r:id="rId49"/>
      <p:bold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SemiBold-bold.fntdata"/><Relationship Id="rId47" Type="http://schemas.openxmlformats.org/officeDocument/2006/relationships/font" Target="fonts/OswaldSemiBold-regular.fntdata"/><Relationship Id="rId49"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Thin-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regular.fntdata"/><Relationship Id="rId50" Type="http://schemas.openxmlformats.org/officeDocument/2006/relationships/font" Target="fonts/Oswald-bold.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96f52f2b2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96f52f2b2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018c45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018c45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290ee5c76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290ee5c76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290ee5c76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290ee5c76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290ee5c76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290ee5c76_0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290ee5c76_0_2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290ee5c76_0_2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90ee5c76_0_2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90ee5c76_0_2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290ee5c76_0_2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290ee5c76_0_2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290ee5c76_0_2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290ee5c76_0_2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290ee5c76_0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6290ee5c76_0_2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96f8129317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96f812931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290ee5c76_0_2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290ee5c76_0_2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96f52f2b2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96f52f2b2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290ee5c76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6290ee5c76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290ee5c76_0_2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6290ee5c76_0_2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290ee5c76_0_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6290ee5c76_0_2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6290ee5c76_0_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6290ee5c76_0_2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290ee5c76_0_2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290ee5c76_0_2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970851f98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970851f98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970851f98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970851f98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290ee5c76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290ee5c76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96f812931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96f812931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970851f98a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970851f98a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1 (Picked site to acquire good data, picked CNN due to familiarity)</a:t>
            </a:r>
            <a:endParaRPr/>
          </a:p>
          <a:p>
            <a:pPr indent="-298450" lvl="0" marL="457200" rtl="0" algn="l">
              <a:spcBef>
                <a:spcPts val="0"/>
              </a:spcBef>
              <a:spcAft>
                <a:spcPts val="0"/>
              </a:spcAft>
              <a:buSzPts val="1100"/>
              <a:buChar char="-"/>
            </a:pPr>
            <a:r>
              <a:rPr lang="en"/>
              <a:t>We can get good image datasets from websites like kaggle for building the model.</a:t>
            </a:r>
            <a:endParaRPr/>
          </a:p>
          <a:p>
            <a:pPr indent="-298450" lvl="0" marL="457200" rtl="0" algn="l">
              <a:spcBef>
                <a:spcPts val="0"/>
              </a:spcBef>
              <a:spcAft>
                <a:spcPts val="0"/>
              </a:spcAft>
              <a:buSzPts val="1100"/>
              <a:buChar char="-"/>
            </a:pPr>
            <a:r>
              <a:rPr lang="en"/>
              <a:t>I picked CNN as an </a:t>
            </a:r>
            <a:r>
              <a:rPr lang="en"/>
              <a:t>example</a:t>
            </a:r>
            <a:r>
              <a:rPr lang="en"/>
              <a:t> because </a:t>
            </a:r>
            <a:r>
              <a:rPr lang="en"/>
              <a:t>that's</a:t>
            </a:r>
            <a:r>
              <a:rPr lang="en"/>
              <a:t> what I am familiar with in the course I am currently taking which is Computer Vision</a:t>
            </a:r>
            <a:endParaRPr/>
          </a:p>
          <a:p>
            <a:pPr indent="-298450" lvl="0" marL="457200" rtl="0" algn="l">
              <a:spcBef>
                <a:spcPts val="0"/>
              </a:spcBef>
              <a:spcAft>
                <a:spcPts val="0"/>
              </a:spcAft>
              <a:buSzPts val="1100"/>
              <a:buChar char="-"/>
            </a:pPr>
            <a:r>
              <a:rPr lang="en"/>
              <a:t>Think of how we can write and execute this function using Cloud functions</a:t>
            </a:r>
            <a:endParaRPr/>
          </a:p>
          <a:p>
            <a:pPr indent="0" lvl="0" marL="0" rtl="0" algn="l">
              <a:spcBef>
                <a:spcPts val="0"/>
              </a:spcBef>
              <a:spcAft>
                <a:spcPts val="0"/>
              </a:spcAft>
              <a:buNone/>
            </a:pPr>
            <a:r>
              <a:rPr lang="en"/>
              <a:t>Point 2 (Still </a:t>
            </a:r>
            <a:r>
              <a:rPr lang="en"/>
              <a:t>haven't</a:t>
            </a:r>
            <a:r>
              <a:rPr lang="en"/>
              <a:t> came up with equations but, </a:t>
            </a:r>
            <a:r>
              <a:rPr lang="en"/>
              <a:t>researched the general strategy)</a:t>
            </a:r>
            <a:endParaRPr/>
          </a:p>
          <a:p>
            <a:pPr indent="-298450" lvl="0" marL="457200" rtl="0" algn="l">
              <a:spcBef>
                <a:spcPts val="0"/>
              </a:spcBef>
              <a:spcAft>
                <a:spcPts val="0"/>
              </a:spcAft>
              <a:buSzPts val="1100"/>
              <a:buChar char="-"/>
            </a:pPr>
            <a:r>
              <a:rPr lang="en"/>
              <a:t>Define a equation that identifies the cost in terms of time, and the occupancy rate of that parking spot.</a:t>
            </a:r>
            <a:endParaRPr/>
          </a:p>
          <a:p>
            <a:pPr indent="-298450" lvl="0" marL="457200" rtl="0" algn="l">
              <a:spcBef>
                <a:spcPts val="0"/>
              </a:spcBef>
              <a:spcAft>
                <a:spcPts val="0"/>
              </a:spcAft>
              <a:buSzPts val="1100"/>
              <a:buChar char="-"/>
            </a:pPr>
            <a:r>
              <a:rPr lang="en"/>
              <a:t>Think of decision variables to add like, distance from that parking spot to facilities, general wait times, think of adding weights to each variable.</a:t>
            </a:r>
            <a:endParaRPr/>
          </a:p>
          <a:p>
            <a:pPr indent="-298450" lvl="0" marL="457200" rtl="0" algn="l">
              <a:spcBef>
                <a:spcPts val="0"/>
              </a:spcBef>
              <a:spcAft>
                <a:spcPts val="0"/>
              </a:spcAft>
              <a:buSzPts val="1100"/>
              <a:buChar char="-"/>
            </a:pPr>
            <a:r>
              <a:rPr lang="en"/>
              <a:t>Think of physical constraints like how the cost of the ticket cannot exceed for example 20 dollars etc…</a:t>
            </a:r>
            <a:endParaRPr/>
          </a:p>
          <a:p>
            <a:pPr indent="0" lvl="0" marL="0" rtl="0" algn="l">
              <a:spcBef>
                <a:spcPts val="0"/>
              </a:spcBef>
              <a:spcAft>
                <a:spcPts val="0"/>
              </a:spcAft>
              <a:buNone/>
            </a:pPr>
            <a:r>
              <a:rPr lang="en"/>
              <a:t>Point 3 (</a:t>
            </a:r>
            <a:r>
              <a:rPr lang="en"/>
              <a:t>Similar</a:t>
            </a:r>
            <a:r>
              <a:rPr lang="en"/>
              <a:t> to Point 1)</a:t>
            </a:r>
            <a:endParaRPr/>
          </a:p>
          <a:p>
            <a:pPr indent="-298450" lvl="0" marL="457200" rtl="0" algn="l">
              <a:spcBef>
                <a:spcPts val="0"/>
              </a:spcBef>
              <a:spcAft>
                <a:spcPts val="0"/>
              </a:spcAft>
              <a:buSzPts val="1100"/>
              <a:buChar char="-"/>
            </a:pPr>
            <a:r>
              <a:rPr lang="en"/>
              <a:t>To acquire sample data for this, we can run scripts that randomly generates dummy data.</a:t>
            </a:r>
            <a:endParaRPr/>
          </a:p>
          <a:p>
            <a:pPr indent="-298450" lvl="0" marL="457200" rtl="0" algn="l">
              <a:spcBef>
                <a:spcPts val="0"/>
              </a:spcBef>
              <a:spcAft>
                <a:spcPts val="0"/>
              </a:spcAft>
              <a:buSzPts val="1100"/>
              <a:buChar char="-"/>
            </a:pPr>
            <a:r>
              <a:rPr lang="en"/>
              <a:t>Research an appropriate filter model.</a:t>
            </a:r>
            <a:endParaRPr/>
          </a:p>
          <a:p>
            <a:pPr indent="-298450" lvl="0" marL="457200" rtl="0" algn="l">
              <a:spcBef>
                <a:spcPts val="0"/>
              </a:spcBef>
              <a:spcAft>
                <a:spcPts val="0"/>
              </a:spcAft>
              <a:buClr>
                <a:schemeClr val="dk1"/>
              </a:buClr>
              <a:buSzPts val="1100"/>
              <a:buChar char="-"/>
            </a:pPr>
            <a:r>
              <a:rPr lang="en">
                <a:solidFill>
                  <a:schemeClr val="dk1"/>
                </a:solidFill>
              </a:rPr>
              <a:t>Think of how we can write and execute this function using Cloud functions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6290ee5c76_0_2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6290ee5c76_0_2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2946c47e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2946c47e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96f52f2b24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96f52f2b24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96f52f2b2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96f52f2b2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96f52f2b2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96f52f2b2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2946c47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2946c47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96f52f2b2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96f52f2b2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96f52f2b2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96f52f2b2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43A5B"/>
              </a:buClr>
              <a:buSzPts val="1400"/>
              <a:buFont typeface="Open Sans"/>
              <a:buChar char="●"/>
            </a:pPr>
            <a:r>
              <a:rPr lang="en" sz="1400">
                <a:solidFill>
                  <a:srgbClr val="043A5B"/>
                </a:solidFill>
                <a:latin typeface="Open Sans"/>
                <a:ea typeface="Open Sans"/>
                <a:cs typeface="Open Sans"/>
                <a:sym typeface="Open Sans"/>
              </a:rPr>
              <a:t>Parking Challenges: The project addresses the issues of finding parking spaces efficiently in crowded areas </a:t>
            </a:r>
            <a:endParaRPr sz="1400">
              <a:solidFill>
                <a:srgbClr val="043A5B"/>
              </a:solidFill>
              <a:latin typeface="Open Sans"/>
              <a:ea typeface="Open Sans"/>
              <a:cs typeface="Open Sans"/>
              <a:sym typeface="Open Sans"/>
            </a:endParaRPr>
          </a:p>
          <a:p>
            <a:pPr indent="-317500" lvl="0" marL="457200" rtl="0" algn="l">
              <a:spcBef>
                <a:spcPts val="1000"/>
              </a:spcBef>
              <a:spcAft>
                <a:spcPts val="0"/>
              </a:spcAft>
              <a:buClr>
                <a:srgbClr val="043A5B"/>
              </a:buClr>
              <a:buSzPts val="1400"/>
              <a:buFont typeface="Open Sans"/>
              <a:buChar char="●"/>
            </a:pPr>
            <a:r>
              <a:rPr lang="en" sz="1400">
                <a:solidFill>
                  <a:srgbClr val="043A5B"/>
                </a:solidFill>
                <a:latin typeface="Open Sans"/>
                <a:ea typeface="Open Sans"/>
                <a:cs typeface="Open Sans"/>
                <a:sym typeface="Open Sans"/>
              </a:rPr>
              <a:t>Real-time Monitoring: Aims to reduce delays in finding parking spots by implementing a system that monitors and provides real-time feedback on parking space availability.</a:t>
            </a:r>
            <a:endParaRPr sz="1400">
              <a:solidFill>
                <a:srgbClr val="043A5B"/>
              </a:solidFill>
              <a:latin typeface="Open Sans"/>
              <a:ea typeface="Open Sans"/>
              <a:cs typeface="Open Sans"/>
              <a:sym typeface="Open Sans"/>
            </a:endParaRPr>
          </a:p>
          <a:p>
            <a:pPr indent="-317500" lvl="0" marL="457200" rtl="0" algn="l">
              <a:spcBef>
                <a:spcPts val="1000"/>
              </a:spcBef>
              <a:spcAft>
                <a:spcPts val="1000"/>
              </a:spcAft>
              <a:buClr>
                <a:srgbClr val="043A5B"/>
              </a:buClr>
              <a:buSzPts val="1400"/>
              <a:buFont typeface="Open Sans"/>
              <a:buChar char="●"/>
            </a:pPr>
            <a:r>
              <a:rPr lang="en" sz="1400">
                <a:solidFill>
                  <a:srgbClr val="043A5B"/>
                </a:solidFill>
                <a:latin typeface="Open Sans"/>
                <a:ea typeface="Open Sans"/>
                <a:cs typeface="Open Sans"/>
                <a:sym typeface="Open Sans"/>
              </a:rPr>
              <a:t>Technological Integration: Utilizes IoT technology, wireless sensing, computer vision and reporting capabilities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96f52f2b2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96f52f2b2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2946c47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2946c47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rect b="b" l="l" r="r" t="t"/>
            <a:pathLst>
              <a:path extrusionOk="0" h="155722" w="176309">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10703" y="2348879"/>
            <a:ext cx="3274652" cy="2797621"/>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7529" y="1686425"/>
            <a:ext cx="45843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p:nvPr>
            <p:ph idx="1" type="subTitle"/>
          </p:nvPr>
        </p:nvSpPr>
        <p:spPr>
          <a:xfrm>
            <a:off x="686814" y="3304725"/>
            <a:ext cx="4074600" cy="4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 name="Google Shape;72;p11"/>
          <p:cNvSpPr/>
          <p:nvPr/>
        </p:nvSpPr>
        <p:spPr>
          <a:xfrm>
            <a:off x="135300" y="3359424"/>
            <a:ext cx="3190928" cy="1665834"/>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a:off x="3838" y="2854054"/>
            <a:ext cx="9136313" cy="2289456"/>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315803" y="3477799"/>
            <a:ext cx="1828197" cy="1665810"/>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196876" y="18"/>
            <a:ext cx="2637197" cy="681282"/>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type="title"/>
          </p:nvPr>
        </p:nvSpPr>
        <p:spPr>
          <a:xfrm>
            <a:off x="1891075" y="2571750"/>
            <a:ext cx="5361900" cy="65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1"/>
          <p:cNvSpPr txBox="1"/>
          <p:nvPr>
            <p:ph hasCustomPrompt="1" idx="2" type="title"/>
          </p:nvPr>
        </p:nvSpPr>
        <p:spPr>
          <a:xfrm>
            <a:off x="1891075" y="1639950"/>
            <a:ext cx="5361900" cy="10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1"/>
          <p:cNvSpPr txBox="1"/>
          <p:nvPr>
            <p:ph idx="1" type="subTitle"/>
          </p:nvPr>
        </p:nvSpPr>
        <p:spPr>
          <a:xfrm>
            <a:off x="1891050" y="3081750"/>
            <a:ext cx="5361900" cy="421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chemeClr val="dk2"/>
        </a:solidFill>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3"/>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 name="Google Shape;99;p13"/>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a:off x="2007025"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1" name="Google Shape;101;p13"/>
          <p:cNvSpPr txBox="1"/>
          <p:nvPr>
            <p:ph hasCustomPrompt="1" idx="2" type="title"/>
          </p:nvPr>
        </p:nvSpPr>
        <p:spPr>
          <a:xfrm>
            <a:off x="257525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3"/>
          <p:cNvSpPr txBox="1"/>
          <p:nvPr>
            <p:ph idx="1" type="subTitle"/>
          </p:nvPr>
        </p:nvSpPr>
        <p:spPr>
          <a:xfrm>
            <a:off x="2007013"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3" name="Google Shape;103;p13"/>
          <p:cNvSpPr txBox="1"/>
          <p:nvPr>
            <p:ph idx="3" type="title"/>
          </p:nvPr>
        </p:nvSpPr>
        <p:spPr>
          <a:xfrm>
            <a:off x="5017500"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4" name="Google Shape;104;p13"/>
          <p:cNvSpPr txBox="1"/>
          <p:nvPr>
            <p:ph hasCustomPrompt="1" idx="4" type="title"/>
          </p:nvPr>
        </p:nvSpPr>
        <p:spPr>
          <a:xfrm>
            <a:off x="558570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3"/>
          <p:cNvSpPr txBox="1"/>
          <p:nvPr>
            <p:ph idx="5" type="subTitle"/>
          </p:nvPr>
        </p:nvSpPr>
        <p:spPr>
          <a:xfrm>
            <a:off x="5017488"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6" name="Google Shape;106;p13"/>
          <p:cNvSpPr txBox="1"/>
          <p:nvPr>
            <p:ph idx="6" type="title"/>
          </p:nvPr>
        </p:nvSpPr>
        <p:spPr>
          <a:xfrm>
            <a:off x="2007025"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7" name="Google Shape;107;p13"/>
          <p:cNvSpPr txBox="1"/>
          <p:nvPr>
            <p:ph hasCustomPrompt="1" idx="7" type="title"/>
          </p:nvPr>
        </p:nvSpPr>
        <p:spPr>
          <a:xfrm>
            <a:off x="257525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idx="8" type="subTitle"/>
          </p:nvPr>
        </p:nvSpPr>
        <p:spPr>
          <a:xfrm>
            <a:off x="2007013"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9" name="Google Shape;109;p13"/>
          <p:cNvSpPr txBox="1"/>
          <p:nvPr>
            <p:ph idx="9" type="title"/>
          </p:nvPr>
        </p:nvSpPr>
        <p:spPr>
          <a:xfrm>
            <a:off x="5017500"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10" name="Google Shape;110;p13"/>
          <p:cNvSpPr txBox="1"/>
          <p:nvPr>
            <p:ph hasCustomPrompt="1" idx="13" type="title"/>
          </p:nvPr>
        </p:nvSpPr>
        <p:spPr>
          <a:xfrm>
            <a:off x="558570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4" type="subTitle"/>
          </p:nvPr>
        </p:nvSpPr>
        <p:spPr>
          <a:xfrm>
            <a:off x="5017488"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112" name="Shape 112"/>
        <p:cNvGrpSpPr/>
        <p:nvPr/>
      </p:nvGrpSpPr>
      <p:grpSpPr>
        <a:xfrm>
          <a:off x="0" y="0"/>
          <a:ext cx="0" cy="0"/>
          <a:chOff x="0" y="0"/>
          <a:chExt cx="0" cy="0"/>
        </a:xfrm>
      </p:grpSpPr>
      <p:sp>
        <p:nvSpPr>
          <p:cNvPr id="113" name="Google Shape;113;p14"/>
          <p:cNvSpPr txBox="1"/>
          <p:nvPr>
            <p:ph type="title"/>
          </p:nvPr>
        </p:nvSpPr>
        <p:spPr>
          <a:xfrm>
            <a:off x="717525" y="1535950"/>
            <a:ext cx="3163200" cy="2071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_1">
    <p:bg>
      <p:bgPr>
        <a:solidFill>
          <a:schemeClr val="dk2"/>
        </a:solidFill>
      </p:bgPr>
    </p:bg>
    <p:spTree>
      <p:nvGrpSpPr>
        <p:cNvPr id="114" name="Shape 114"/>
        <p:cNvGrpSpPr/>
        <p:nvPr/>
      </p:nvGrpSpPr>
      <p:grpSpPr>
        <a:xfrm>
          <a:off x="0" y="0"/>
          <a:ext cx="0" cy="0"/>
          <a:chOff x="0" y="0"/>
          <a:chExt cx="0" cy="0"/>
        </a:xfrm>
      </p:grpSpPr>
      <p:sp>
        <p:nvSpPr>
          <p:cNvPr id="115" name="Google Shape;115;p15"/>
          <p:cNvSpPr txBox="1"/>
          <p:nvPr>
            <p:ph type="title"/>
          </p:nvPr>
        </p:nvSpPr>
        <p:spPr>
          <a:xfrm>
            <a:off x="717525" y="1610450"/>
            <a:ext cx="3316800" cy="1436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3079872"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5"/>
            <p:cNvGrpSpPr/>
            <p:nvPr/>
          </p:nvGrpSpPr>
          <p:grpSpPr>
            <a:xfrm flipH="1" rot="139855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 name="Google Shape;133;p15"/>
            <p:cNvSpPr/>
            <p:nvPr/>
          </p:nvSpPr>
          <p:spPr>
            <a:xfrm flipH="1">
              <a:off x="1175358" y="4705391"/>
              <a:ext cx="1701494" cy="434364"/>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34"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p:nvPr/>
        </p:nvSpPr>
        <p:spPr>
          <a:xfrm>
            <a:off x="1" y="3744009"/>
            <a:ext cx="1536033" cy="1399598"/>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292986" y="714386"/>
            <a:ext cx="6851022" cy="4429224"/>
          </a:xfrm>
          <a:custGeom>
            <a:rect b="b" l="l" r="r" t="t"/>
            <a:pathLst>
              <a:path extrusionOk="0" h="138316" w="213944">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2838848" y="1324408"/>
            <a:ext cx="4536814" cy="2368458"/>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7" name="Google Shape;147;p16"/>
          <p:cNvSpPr txBox="1"/>
          <p:nvPr>
            <p:ph idx="1" type="subTitle"/>
          </p:nvPr>
        </p:nvSpPr>
        <p:spPr>
          <a:xfrm>
            <a:off x="15286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8" name="Google Shape;148;p16"/>
          <p:cNvSpPr txBox="1"/>
          <p:nvPr>
            <p:ph idx="2" type="subTitle"/>
          </p:nvPr>
        </p:nvSpPr>
        <p:spPr>
          <a:xfrm>
            <a:off x="50080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9" name="Google Shape;149;p16"/>
          <p:cNvSpPr txBox="1"/>
          <p:nvPr>
            <p:ph idx="3" type="title"/>
          </p:nvPr>
        </p:nvSpPr>
        <p:spPr>
          <a:xfrm>
            <a:off x="15286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0" name="Google Shape;150;p16"/>
          <p:cNvSpPr txBox="1"/>
          <p:nvPr>
            <p:ph idx="4" type="subTitle"/>
          </p:nvPr>
        </p:nvSpPr>
        <p:spPr>
          <a:xfrm>
            <a:off x="50080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1" name="Google Shape;151;p16"/>
          <p:cNvSpPr txBox="1"/>
          <p:nvPr>
            <p:ph idx="5" type="title"/>
          </p:nvPr>
        </p:nvSpPr>
        <p:spPr>
          <a:xfrm>
            <a:off x="15286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2" name="Google Shape;152;p16"/>
          <p:cNvSpPr txBox="1"/>
          <p:nvPr>
            <p:ph idx="6" type="title"/>
          </p:nvPr>
        </p:nvSpPr>
        <p:spPr>
          <a:xfrm>
            <a:off x="50080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3" name="Google Shape;153;p16"/>
          <p:cNvSpPr txBox="1"/>
          <p:nvPr>
            <p:ph idx="7" type="subTitle"/>
          </p:nvPr>
        </p:nvSpPr>
        <p:spPr>
          <a:xfrm>
            <a:off x="15286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 name="Google Shape;154;p16"/>
          <p:cNvSpPr txBox="1"/>
          <p:nvPr>
            <p:ph idx="8" type="title"/>
          </p:nvPr>
        </p:nvSpPr>
        <p:spPr>
          <a:xfrm>
            <a:off x="50080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2">
    <p:spTree>
      <p:nvGrpSpPr>
        <p:cNvPr id="155" name="Shape 155"/>
        <p:cNvGrpSpPr/>
        <p:nvPr/>
      </p:nvGrpSpPr>
      <p:grpSpPr>
        <a:xfrm>
          <a:off x="0" y="0"/>
          <a:ext cx="0" cy="0"/>
          <a:chOff x="0" y="0"/>
          <a:chExt cx="0" cy="0"/>
        </a:xfrm>
      </p:grpSpPr>
      <p:sp>
        <p:nvSpPr>
          <p:cNvPr id="156" name="Google Shape;156;p17"/>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7" name="Google Shape;157;p17"/>
          <p:cNvSpPr txBox="1"/>
          <p:nvPr>
            <p:ph idx="2" type="title"/>
          </p:nvPr>
        </p:nvSpPr>
        <p:spPr>
          <a:xfrm>
            <a:off x="717513" y="1608375"/>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58" name="Google Shape;158;p17"/>
          <p:cNvSpPr txBox="1"/>
          <p:nvPr>
            <p:ph idx="1" type="subTitle"/>
          </p:nvPr>
        </p:nvSpPr>
        <p:spPr>
          <a:xfrm>
            <a:off x="717513" y="2011675"/>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59" name="Google Shape;159;p17"/>
          <p:cNvSpPr txBox="1"/>
          <p:nvPr>
            <p:ph idx="3" type="title"/>
          </p:nvPr>
        </p:nvSpPr>
        <p:spPr>
          <a:xfrm>
            <a:off x="6441667" y="1608375"/>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0" name="Google Shape;160;p17"/>
          <p:cNvSpPr txBox="1"/>
          <p:nvPr>
            <p:ph idx="4" type="subTitle"/>
          </p:nvPr>
        </p:nvSpPr>
        <p:spPr>
          <a:xfrm>
            <a:off x="6441667" y="2011675"/>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1" name="Google Shape;161;p17"/>
          <p:cNvSpPr txBox="1"/>
          <p:nvPr>
            <p:ph idx="5" type="title"/>
          </p:nvPr>
        </p:nvSpPr>
        <p:spPr>
          <a:xfrm>
            <a:off x="717513" y="3301352"/>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62" name="Google Shape;162;p17"/>
          <p:cNvSpPr txBox="1"/>
          <p:nvPr>
            <p:ph idx="6" type="subTitle"/>
          </p:nvPr>
        </p:nvSpPr>
        <p:spPr>
          <a:xfrm>
            <a:off x="717513" y="3704652"/>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63" name="Google Shape;163;p17"/>
          <p:cNvSpPr txBox="1"/>
          <p:nvPr>
            <p:ph idx="7" type="title"/>
          </p:nvPr>
        </p:nvSpPr>
        <p:spPr>
          <a:xfrm>
            <a:off x="6441667" y="3301352"/>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4" name="Google Shape;164;p17"/>
          <p:cNvSpPr txBox="1"/>
          <p:nvPr>
            <p:ph idx="8" type="subTitle"/>
          </p:nvPr>
        </p:nvSpPr>
        <p:spPr>
          <a:xfrm>
            <a:off x="6441667" y="3704652"/>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flipH="1" rot="10800000">
              <a:off x="7676500" y="-6"/>
              <a:ext cx="1430684" cy="36523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175" name="Shape 175"/>
        <p:cNvGrpSpPr/>
        <p:nvPr/>
      </p:nvGrpSpPr>
      <p:grpSpPr>
        <a:xfrm>
          <a:off x="0" y="0"/>
          <a:ext cx="0" cy="0"/>
          <a:chOff x="0" y="0"/>
          <a:chExt cx="0" cy="0"/>
        </a:xfrm>
      </p:grpSpPr>
      <p:grpSp>
        <p:nvGrpSpPr>
          <p:cNvPr id="176" name="Google Shape;176;p18"/>
          <p:cNvGrpSpPr/>
          <p:nvPr/>
        </p:nvGrpSpPr>
        <p:grpSpPr>
          <a:xfrm flipH="1" rot="199848">
            <a:off x="1146238" y="3853117"/>
            <a:ext cx="581719" cy="921601"/>
            <a:chOff x="-1904298" y="1056455"/>
            <a:chExt cx="581725" cy="921611"/>
          </a:xfrm>
        </p:grpSpPr>
        <p:sp>
          <p:nvSpPr>
            <p:cNvPr id="177" name="Google Shape;177;p18"/>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8"/>
          <p:cNvGrpSpPr/>
          <p:nvPr/>
        </p:nvGrpSpPr>
        <p:grpSpPr>
          <a:xfrm flipH="1" rot="1263781">
            <a:off x="538221" y="4030012"/>
            <a:ext cx="890375" cy="822935"/>
            <a:chOff x="-1855532" y="1600966"/>
            <a:chExt cx="890361" cy="822923"/>
          </a:xfrm>
        </p:grpSpPr>
        <p:sp>
          <p:nvSpPr>
            <p:cNvPr id="183" name="Google Shape;183;p18"/>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8"/>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18"/>
          <p:cNvSpPr txBox="1"/>
          <p:nvPr>
            <p:ph idx="2" type="title"/>
          </p:nvPr>
        </p:nvSpPr>
        <p:spPr>
          <a:xfrm>
            <a:off x="1087250"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1" name="Google Shape;191;p18"/>
          <p:cNvSpPr txBox="1"/>
          <p:nvPr>
            <p:ph idx="1" type="subTitle"/>
          </p:nvPr>
        </p:nvSpPr>
        <p:spPr>
          <a:xfrm>
            <a:off x="10872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2" name="Google Shape;192;p18"/>
          <p:cNvSpPr txBox="1"/>
          <p:nvPr>
            <p:ph idx="3" type="title"/>
          </p:nvPr>
        </p:nvSpPr>
        <p:spPr>
          <a:xfrm>
            <a:off x="3665025"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3" name="Google Shape;193;p18"/>
          <p:cNvSpPr txBox="1"/>
          <p:nvPr>
            <p:ph idx="4" type="subTitle"/>
          </p:nvPr>
        </p:nvSpPr>
        <p:spPr>
          <a:xfrm>
            <a:off x="366510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4" name="Google Shape;194;p18"/>
          <p:cNvSpPr txBox="1"/>
          <p:nvPr>
            <p:ph idx="5" type="title"/>
          </p:nvPr>
        </p:nvSpPr>
        <p:spPr>
          <a:xfrm>
            <a:off x="6242950" y="1758450"/>
            <a:ext cx="18012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5" name="Google Shape;195;p18"/>
          <p:cNvSpPr txBox="1"/>
          <p:nvPr>
            <p:ph idx="6" type="subTitle"/>
          </p:nvPr>
        </p:nvSpPr>
        <p:spPr>
          <a:xfrm>
            <a:off x="62429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5">
    <p:spTree>
      <p:nvGrpSpPr>
        <p:cNvPr id="196" name="Shape 196"/>
        <p:cNvGrpSpPr/>
        <p:nvPr/>
      </p:nvGrpSpPr>
      <p:grpSpPr>
        <a:xfrm>
          <a:off x="0" y="0"/>
          <a:ext cx="0" cy="0"/>
          <a:chOff x="0" y="0"/>
          <a:chExt cx="0" cy="0"/>
        </a:xfrm>
      </p:grpSpPr>
      <p:sp>
        <p:nvSpPr>
          <p:cNvPr id="197" name="Google Shape;197;p19"/>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19"/>
          <p:cNvSpPr txBox="1"/>
          <p:nvPr>
            <p:ph idx="2" type="title"/>
          </p:nvPr>
        </p:nvSpPr>
        <p:spPr>
          <a:xfrm>
            <a:off x="5441500" y="937950"/>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99" name="Google Shape;199;p19"/>
          <p:cNvSpPr txBox="1"/>
          <p:nvPr>
            <p:ph idx="1" type="subTitle"/>
          </p:nvPr>
        </p:nvSpPr>
        <p:spPr>
          <a:xfrm>
            <a:off x="5441500" y="1326294"/>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0" name="Google Shape;200;p19"/>
          <p:cNvSpPr txBox="1"/>
          <p:nvPr>
            <p:ph idx="3" type="title"/>
          </p:nvPr>
        </p:nvSpPr>
        <p:spPr>
          <a:xfrm>
            <a:off x="4549625" y="2110397"/>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1" name="Google Shape;201;p19"/>
          <p:cNvSpPr txBox="1"/>
          <p:nvPr>
            <p:ph idx="4" type="subTitle"/>
          </p:nvPr>
        </p:nvSpPr>
        <p:spPr>
          <a:xfrm>
            <a:off x="4549625" y="2498741"/>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2" name="Google Shape;202;p19"/>
          <p:cNvSpPr txBox="1"/>
          <p:nvPr>
            <p:ph idx="5" type="title"/>
          </p:nvPr>
        </p:nvSpPr>
        <p:spPr>
          <a:xfrm>
            <a:off x="5441500" y="3447503"/>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3" name="Google Shape;203;p19"/>
          <p:cNvSpPr txBox="1"/>
          <p:nvPr>
            <p:ph idx="6" type="subTitle"/>
          </p:nvPr>
        </p:nvSpPr>
        <p:spPr>
          <a:xfrm>
            <a:off x="5441500" y="3835847"/>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6">
    <p:spTree>
      <p:nvGrpSpPr>
        <p:cNvPr id="204"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rect b="b" l="l" r="r" t="t"/>
              <a:pathLst>
                <a:path extrusionOk="0" h="21075" w="40363">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838100" y="3469600"/>
              <a:ext cx="2018425" cy="1053725"/>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77798" y="4155401"/>
              <a:ext cx="7110743" cy="648364"/>
            </a:xfrm>
            <a:custGeom>
              <a:rect b="b" l="l" r="r" t="t"/>
              <a:pathLst>
                <a:path extrusionOk="0" h="28409" w="285572">
                  <a:moveTo>
                    <a:pt x="1" y="1"/>
                  </a:moveTo>
                  <a:lnTo>
                    <a:pt x="1" y="28409"/>
                  </a:lnTo>
                  <a:lnTo>
                    <a:pt x="285572" y="28409"/>
                  </a:lnTo>
                  <a:lnTo>
                    <a:pt x="28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0"/>
          <p:cNvSpPr txBox="1"/>
          <p:nvPr>
            <p:ph type="title"/>
          </p:nvPr>
        </p:nvSpPr>
        <p:spPr>
          <a:xfrm>
            <a:off x="717525" y="905150"/>
            <a:ext cx="2183400" cy="37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p:txBody>
      </p:sp>
      <p:sp>
        <p:nvSpPr>
          <p:cNvPr id="210" name="Google Shape;210;p20"/>
          <p:cNvSpPr txBox="1"/>
          <p:nvPr>
            <p:ph idx="1" type="subTitle"/>
          </p:nvPr>
        </p:nvSpPr>
        <p:spPr>
          <a:xfrm>
            <a:off x="33435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p:nvPr>
            <p:ph idx="2" type="title"/>
          </p:nvPr>
        </p:nvSpPr>
        <p:spPr>
          <a:xfrm>
            <a:off x="3343550"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212" name="Google Shape;212;p20"/>
          <p:cNvSpPr txBox="1"/>
          <p:nvPr>
            <p:ph idx="3" type="subTitle"/>
          </p:nvPr>
        </p:nvSpPr>
        <p:spPr>
          <a:xfrm>
            <a:off x="51204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3" name="Google Shape;213;p20"/>
          <p:cNvSpPr txBox="1"/>
          <p:nvPr>
            <p:ph idx="4" type="title"/>
          </p:nvPr>
        </p:nvSpPr>
        <p:spPr>
          <a:xfrm>
            <a:off x="5120463"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214" name="Google Shape;214;p20"/>
          <p:cNvSpPr txBox="1"/>
          <p:nvPr>
            <p:ph idx="5" type="subTitle"/>
          </p:nvPr>
        </p:nvSpPr>
        <p:spPr>
          <a:xfrm>
            <a:off x="6897375"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5" name="Google Shape;215;p20"/>
          <p:cNvSpPr txBox="1"/>
          <p:nvPr>
            <p:ph idx="6" type="title"/>
          </p:nvPr>
        </p:nvSpPr>
        <p:spPr>
          <a:xfrm>
            <a:off x="6897375"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hasCustomPrompt="1" idx="2" type="title"/>
          </p:nvPr>
        </p:nvSpPr>
        <p:spPr>
          <a:xfrm>
            <a:off x="1489925" y="1220113"/>
            <a:ext cx="1132200" cy="1368900"/>
          </a:xfrm>
          <a:prstGeom prst="rect">
            <a:avLst/>
          </a:prstGeom>
        </p:spPr>
        <p:txBody>
          <a:bodyPr anchorCtr="0" anchor="b"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idx="1" type="subTitle"/>
          </p:nvPr>
        </p:nvSpPr>
        <p:spPr>
          <a:xfrm>
            <a:off x="1489925" y="3205500"/>
            <a:ext cx="2452200" cy="622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3">
    <p:bg>
      <p:bgPr>
        <a:solidFill>
          <a:schemeClr val="dk2"/>
        </a:solidFill>
      </p:bgPr>
    </p:bg>
    <p:spTree>
      <p:nvGrpSpPr>
        <p:cNvPr id="216"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82" y="304013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1" name="Google Shape;221;p21"/>
          <p:cNvSpPr txBox="1"/>
          <p:nvPr>
            <p:ph idx="1" type="subTitle"/>
          </p:nvPr>
        </p:nvSpPr>
        <p:spPr>
          <a:xfrm>
            <a:off x="11625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2" name="Google Shape;222;p21"/>
          <p:cNvSpPr txBox="1"/>
          <p:nvPr>
            <p:ph idx="2" type="title"/>
          </p:nvPr>
        </p:nvSpPr>
        <p:spPr>
          <a:xfrm>
            <a:off x="11625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23" name="Google Shape;223;p21"/>
          <p:cNvSpPr txBox="1"/>
          <p:nvPr>
            <p:ph idx="3" type="subTitle"/>
          </p:nvPr>
        </p:nvSpPr>
        <p:spPr>
          <a:xfrm>
            <a:off x="357960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4" name="Google Shape;224;p21"/>
          <p:cNvSpPr txBox="1"/>
          <p:nvPr>
            <p:ph idx="4" type="title"/>
          </p:nvPr>
        </p:nvSpPr>
        <p:spPr>
          <a:xfrm>
            <a:off x="357958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25" name="Google Shape;225;p21"/>
          <p:cNvSpPr txBox="1"/>
          <p:nvPr>
            <p:ph idx="5" type="subTitle"/>
          </p:nvPr>
        </p:nvSpPr>
        <p:spPr>
          <a:xfrm>
            <a:off x="59966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6" name="Google Shape;226;p21"/>
          <p:cNvSpPr txBox="1"/>
          <p:nvPr>
            <p:ph idx="6" type="title"/>
          </p:nvPr>
        </p:nvSpPr>
        <p:spPr>
          <a:xfrm>
            <a:off x="59966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bg>
      <p:bgPr>
        <a:solidFill>
          <a:schemeClr val="dk2"/>
        </a:solidFill>
      </p:bgPr>
    </p:bg>
    <p:spTree>
      <p:nvGrpSpPr>
        <p:cNvPr id="227" name="Shape 227"/>
        <p:cNvGrpSpPr/>
        <p:nvPr/>
      </p:nvGrpSpPr>
      <p:grpSpPr>
        <a:xfrm>
          <a:off x="0" y="0"/>
          <a:ext cx="0" cy="0"/>
          <a:chOff x="0" y="0"/>
          <a:chExt cx="0" cy="0"/>
        </a:xfrm>
      </p:grpSpPr>
      <p:sp>
        <p:nvSpPr>
          <p:cNvPr id="228" name="Google Shape;228;p22"/>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496559" y="4663290"/>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4">
    <p:spTree>
      <p:nvGrpSpPr>
        <p:cNvPr id="232"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7" name="Google Shape;247;p23"/>
          <p:cNvSpPr txBox="1"/>
          <p:nvPr>
            <p:ph idx="2" type="title"/>
          </p:nvPr>
        </p:nvSpPr>
        <p:spPr>
          <a:xfrm>
            <a:off x="3673625"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48" name="Google Shape;248;p23"/>
          <p:cNvSpPr txBox="1"/>
          <p:nvPr>
            <p:ph idx="1" type="subTitle"/>
          </p:nvPr>
        </p:nvSpPr>
        <p:spPr>
          <a:xfrm>
            <a:off x="35761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49" name="Google Shape;249;p23"/>
          <p:cNvSpPr txBox="1"/>
          <p:nvPr>
            <p:ph idx="3" type="title"/>
          </p:nvPr>
        </p:nvSpPr>
        <p:spPr>
          <a:xfrm>
            <a:off x="6251400"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50" name="Google Shape;250;p23"/>
          <p:cNvSpPr txBox="1"/>
          <p:nvPr>
            <p:ph idx="4" type="subTitle"/>
          </p:nvPr>
        </p:nvSpPr>
        <p:spPr>
          <a:xfrm>
            <a:off x="61540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bg>
      <p:bgPr>
        <a:solidFill>
          <a:schemeClr val="dk2"/>
        </a:solidFill>
      </p:bgPr>
    </p:bg>
    <p:spTree>
      <p:nvGrpSpPr>
        <p:cNvPr id="251" name="Shape 251"/>
        <p:cNvGrpSpPr/>
        <p:nvPr/>
      </p:nvGrpSpPr>
      <p:grpSpPr>
        <a:xfrm>
          <a:off x="0" y="0"/>
          <a:ext cx="0" cy="0"/>
          <a:chOff x="0" y="0"/>
          <a:chExt cx="0" cy="0"/>
        </a:xfrm>
      </p:grpSpPr>
      <p:sp>
        <p:nvSpPr>
          <p:cNvPr id="252" name="Google Shape;252;p2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3" name="Google Shape;253;p24"/>
          <p:cNvSpPr txBox="1"/>
          <p:nvPr>
            <p:ph idx="2" type="title"/>
          </p:nvPr>
        </p:nvSpPr>
        <p:spPr>
          <a:xfrm>
            <a:off x="1137388"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4" name="Google Shape;254;p24"/>
          <p:cNvSpPr txBox="1"/>
          <p:nvPr>
            <p:ph idx="1" type="subTitle"/>
          </p:nvPr>
        </p:nvSpPr>
        <p:spPr>
          <a:xfrm>
            <a:off x="1137400"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5" name="Google Shape;255;p24"/>
          <p:cNvSpPr txBox="1"/>
          <p:nvPr>
            <p:ph idx="3" type="title"/>
          </p:nvPr>
        </p:nvSpPr>
        <p:spPr>
          <a:xfrm>
            <a:off x="3579602"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6" name="Google Shape;256;p24"/>
          <p:cNvSpPr txBox="1"/>
          <p:nvPr>
            <p:ph idx="4" type="subTitle"/>
          </p:nvPr>
        </p:nvSpPr>
        <p:spPr>
          <a:xfrm>
            <a:off x="3579613"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7" name="Google Shape;257;p24"/>
          <p:cNvSpPr txBox="1"/>
          <p:nvPr>
            <p:ph idx="5" type="title"/>
          </p:nvPr>
        </p:nvSpPr>
        <p:spPr>
          <a:xfrm>
            <a:off x="6021817"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8" name="Google Shape;258;p24"/>
          <p:cNvSpPr txBox="1"/>
          <p:nvPr>
            <p:ph idx="6" type="subTitle"/>
          </p:nvPr>
        </p:nvSpPr>
        <p:spPr>
          <a:xfrm>
            <a:off x="6021826"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9" name="Google Shape;259;p24"/>
          <p:cNvSpPr txBox="1"/>
          <p:nvPr>
            <p:ph idx="7" type="title"/>
          </p:nvPr>
        </p:nvSpPr>
        <p:spPr>
          <a:xfrm>
            <a:off x="1137388"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0" name="Google Shape;260;p24"/>
          <p:cNvSpPr txBox="1"/>
          <p:nvPr>
            <p:ph idx="8" type="subTitle"/>
          </p:nvPr>
        </p:nvSpPr>
        <p:spPr>
          <a:xfrm>
            <a:off x="1137400"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1" name="Google Shape;261;p24"/>
          <p:cNvSpPr txBox="1"/>
          <p:nvPr>
            <p:ph idx="9" type="title"/>
          </p:nvPr>
        </p:nvSpPr>
        <p:spPr>
          <a:xfrm>
            <a:off x="3579602"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2" name="Google Shape;262;p24"/>
          <p:cNvSpPr txBox="1"/>
          <p:nvPr>
            <p:ph idx="13" type="subTitle"/>
          </p:nvPr>
        </p:nvSpPr>
        <p:spPr>
          <a:xfrm>
            <a:off x="3579613"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3" name="Google Shape;263;p24"/>
          <p:cNvSpPr txBox="1"/>
          <p:nvPr>
            <p:ph idx="14" type="title"/>
          </p:nvPr>
        </p:nvSpPr>
        <p:spPr>
          <a:xfrm>
            <a:off x="6021817"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4" name="Google Shape;264;p24"/>
          <p:cNvSpPr txBox="1"/>
          <p:nvPr>
            <p:ph idx="15" type="subTitle"/>
          </p:nvPr>
        </p:nvSpPr>
        <p:spPr>
          <a:xfrm>
            <a:off x="6021826"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5" name="Google Shape;265;p24"/>
          <p:cNvSpPr/>
          <p:nvPr/>
        </p:nvSpPr>
        <p:spPr>
          <a:xfrm>
            <a:off x="1" y="4090039"/>
            <a:ext cx="2424373" cy="105346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010934" y="4642982"/>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5">
    <p:spTree>
      <p:nvGrpSpPr>
        <p:cNvPr id="284" name="Shape 284"/>
        <p:cNvGrpSpPr/>
        <p:nvPr/>
      </p:nvGrpSpPr>
      <p:grpSpPr>
        <a:xfrm>
          <a:off x="0" y="0"/>
          <a:ext cx="0" cy="0"/>
          <a:chOff x="0" y="0"/>
          <a:chExt cx="0" cy="0"/>
        </a:xfrm>
      </p:grpSpPr>
      <p:sp>
        <p:nvSpPr>
          <p:cNvPr id="285" name="Google Shape;285;p25"/>
          <p:cNvSpPr txBox="1"/>
          <p:nvPr>
            <p:ph type="title"/>
          </p:nvPr>
        </p:nvSpPr>
        <p:spPr>
          <a:xfrm>
            <a:off x="717525" y="54275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5_1">
    <p:spTree>
      <p:nvGrpSpPr>
        <p:cNvPr id="290" name="Shape 290"/>
        <p:cNvGrpSpPr/>
        <p:nvPr/>
      </p:nvGrpSpPr>
      <p:grpSpPr>
        <a:xfrm>
          <a:off x="0" y="0"/>
          <a:ext cx="0" cy="0"/>
          <a:chOff x="0" y="0"/>
          <a:chExt cx="0" cy="0"/>
        </a:xfrm>
      </p:grpSpPr>
      <p:sp>
        <p:nvSpPr>
          <p:cNvPr id="291" name="Google Shape;291;p26"/>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6"/>
          <p:cNvSpPr/>
          <p:nvPr/>
        </p:nvSpPr>
        <p:spPr>
          <a:xfrm flipH="1">
            <a:off x="578963" y="4441778"/>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flipH="1">
            <a:off x="154419" y="4816944"/>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flipH="1">
            <a:off x="1797672" y="4877626"/>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5_1_1">
    <p:spTree>
      <p:nvGrpSpPr>
        <p:cNvPr id="301" name="Shape 301"/>
        <p:cNvGrpSpPr/>
        <p:nvPr/>
      </p:nvGrpSpPr>
      <p:grpSpPr>
        <a:xfrm>
          <a:off x="0" y="0"/>
          <a:ext cx="0" cy="0"/>
          <a:chOff x="0" y="0"/>
          <a:chExt cx="0" cy="0"/>
        </a:xfrm>
      </p:grpSpPr>
      <p:sp>
        <p:nvSpPr>
          <p:cNvPr id="302" name="Google Shape;302;p27"/>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7325802" y="3960231"/>
              <a:ext cx="1548095" cy="1179524"/>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flipH="1">
              <a:off x="5978544" y="4795819"/>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7621797"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14">
    <p:spTree>
      <p:nvGrpSpPr>
        <p:cNvPr id="308" name="Shape 308"/>
        <p:cNvGrpSpPr/>
        <p:nvPr/>
      </p:nvGrpSpPr>
      <p:grpSpPr>
        <a:xfrm>
          <a:off x="0" y="0"/>
          <a:ext cx="0" cy="0"/>
          <a:chOff x="0" y="0"/>
          <a:chExt cx="0" cy="0"/>
        </a:xfrm>
      </p:grpSpPr>
      <p:sp>
        <p:nvSpPr>
          <p:cNvPr id="309" name="Google Shape;309;p28"/>
          <p:cNvSpPr txBox="1"/>
          <p:nvPr>
            <p:ph type="title"/>
          </p:nvPr>
        </p:nvSpPr>
        <p:spPr>
          <a:xfrm>
            <a:off x="5649575" y="631441"/>
            <a:ext cx="2776800" cy="92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310" name="Google Shape;310;p28"/>
          <p:cNvSpPr txBox="1"/>
          <p:nvPr>
            <p:ph idx="1" type="subTitle"/>
          </p:nvPr>
        </p:nvSpPr>
        <p:spPr>
          <a:xfrm>
            <a:off x="6041400" y="2125150"/>
            <a:ext cx="2385000" cy="83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
        <p:nvSpPr>
          <p:cNvPr id="311" name="Google Shape;311;p28"/>
          <p:cNvSpPr txBox="1"/>
          <p:nvPr>
            <p:ph idx="2" type="title"/>
          </p:nvPr>
        </p:nvSpPr>
        <p:spPr>
          <a:xfrm>
            <a:off x="5990200" y="1846425"/>
            <a:ext cx="2436300" cy="384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p:txBody>
      </p:sp>
      <p:sp>
        <p:nvSpPr>
          <p:cNvPr id="312" name="Google Shape;312;p28"/>
          <p:cNvSpPr txBox="1"/>
          <p:nvPr/>
        </p:nvSpPr>
        <p:spPr>
          <a:xfrm>
            <a:off x="717525" y="542750"/>
            <a:ext cx="2826300" cy="808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including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1"/>
                </a:solidFill>
                <a:latin typeface="Open Sans"/>
                <a:ea typeface="Open Sans"/>
                <a:cs typeface="Open Sans"/>
                <a:sym typeface="Open Sans"/>
              </a:rPr>
              <a:t> and illustrations by </a:t>
            </a:r>
            <a:r>
              <a:rPr b="1" lang="en" sz="1000">
                <a:solidFill>
                  <a:schemeClr val="dk1"/>
                </a:solidFill>
                <a:uFill>
                  <a:noFill/>
                </a:uFill>
                <a:latin typeface="Open Sans"/>
                <a:ea typeface="Open Sans"/>
                <a:cs typeface="Open Sans"/>
                <a:sym typeface="Open Sans"/>
                <a:hlinkClick r:id="rId5">
                  <a:extLst>
                    <a:ext uri="{A12FA001-AC4F-418D-AE19-62706E023703}">
                      <ahyp:hlinkClr val="tx"/>
                    </a:ext>
                  </a:extLst>
                </a:hlinkClick>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solidFill>
          <a:schemeClr val="dk2"/>
        </a:solidFill>
      </p:bgPr>
    </p:bg>
    <p:spTree>
      <p:nvGrpSpPr>
        <p:cNvPr id="313"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 name="Google Shape;19;p4"/>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5"/>
          <p:cNvSpPr/>
          <p:nvPr/>
        </p:nvSpPr>
        <p:spPr>
          <a:xfrm>
            <a:off x="75" y="2753774"/>
            <a:ext cx="9143830" cy="2389672"/>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rect b="b" l="l" r="r" t="t"/>
              <a:pathLst>
                <a:path extrusionOk="0" h="193140" w="248484">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524750" y="855925"/>
              <a:ext cx="5839450" cy="4648425"/>
            </a:xfrm>
            <a:custGeom>
              <a:rect b="b" l="l" r="r" t="t"/>
              <a:pathLst>
                <a:path extrusionOk="0" h="185937" w="233578">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2342372" y="4406727"/>
              <a:ext cx="954900" cy="1456225"/>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2410222" y="4669852"/>
              <a:ext cx="727175" cy="1249700"/>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1167700" y="4550275"/>
              <a:ext cx="1247500" cy="1225725"/>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1338200" y="4738950"/>
              <a:ext cx="1042675" cy="1037425"/>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4343975" y="4619350"/>
              <a:ext cx="1461525" cy="1350825"/>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4433000" y="4738825"/>
              <a:ext cx="1064425" cy="1104000"/>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7"/>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48" name="Google Shape;48;p7"/>
          <p:cNvSpPr txBox="1"/>
          <p:nvPr>
            <p:ph idx="1" type="subTitle"/>
          </p:nvPr>
        </p:nvSpPr>
        <p:spPr>
          <a:xfrm>
            <a:off x="2785275" y="2083550"/>
            <a:ext cx="3573600" cy="140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idx="1" type="subTitle"/>
          </p:nvPr>
        </p:nvSpPr>
        <p:spPr>
          <a:xfrm>
            <a:off x="725694" y="2952300"/>
            <a:ext cx="2861400" cy="1132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p:nvPr>
            <p:ph type="title"/>
          </p:nvPr>
        </p:nvSpPr>
        <p:spPr>
          <a:xfrm>
            <a:off x="694981" y="1715725"/>
            <a:ext cx="1952700" cy="693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cdn.sparkfun.com/datasheets/Sensors/ForceFlex/hx711_english.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s://ksltv.com/465656/every-drop-counts-can-20-seconds-of-hand-washing-lead-to-water-wasting/" TargetMode="External"/><Relationship Id="rId4" Type="http://schemas.openxmlformats.org/officeDocument/2006/relationships/hyperlink" Target="https://www.groundwatercanada.com/greywater-strategies-1540/" TargetMode="External"/><Relationship Id="rId9" Type="http://schemas.openxmlformats.org/officeDocument/2006/relationships/hyperlink" Target="https://www.toronto.ca/services-payments/property-taxes-utilities/utility-bill/water-rates-fees/2019-water-rates-and-fees/" TargetMode="External"/><Relationship Id="rId5" Type="http://schemas.openxmlformats.org/officeDocument/2006/relationships/hyperlink" Target="https://www.premiertechaqua.com/en-gb/wastewater/how-does-a-sewage-treatment-plant-work#:~:text=Sewage%20treatment%20plants%20are%20an,contaminants%20and%20purify%20organic%20matter" TargetMode="External"/><Relationship Id="rId6" Type="http://schemas.openxmlformats.org/officeDocument/2006/relationships/hyperlink" Target="https://waterfilterjudge.com/complete-guide-to-under-sink-water-filters/" TargetMode="External"/><Relationship Id="rId7" Type="http://schemas.openxmlformats.org/officeDocument/2006/relationships/hyperlink" Target="https://greywateraction.org/greywater-reuse/" TargetMode="External"/><Relationship Id="rId8" Type="http://schemas.openxmlformats.org/officeDocument/2006/relationships/hyperlink" Target="https://waterwisegroup.com/greywater-education/greywater-benefits/" TargetMode="External"/><Relationship Id="rId10" Type="http://schemas.openxmlformats.org/officeDocument/2006/relationships/hyperlink" Target="https://www.worldtoilet.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hyperlink" Target="https://news.climate.columbia.edu/2010/06/04/the-problem-of-lawns/" TargetMode="External"/><Relationship Id="rId4" Type="http://schemas.openxmlformats.org/officeDocument/2006/relationships/hyperlink" Target="https://waterfilterjudge.com/complete-guide-to-under-sink-water-filters/" TargetMode="External"/><Relationship Id="rId9" Type="http://schemas.openxmlformats.org/officeDocument/2006/relationships/hyperlink" Target="https://hospitalnews.com/increasing-facilitys-water-efficiency/#:~:text=As%20a%20result%2C%20health%20care,liters%20per%20bed%20per%20day" TargetMode="External"/><Relationship Id="rId5" Type="http://schemas.openxmlformats.org/officeDocument/2006/relationships/hyperlink" Target="https://rotoplas.com.ar/catalogo/biodigestor-autolimpiable/" TargetMode="External"/><Relationship Id="rId6" Type="http://schemas.openxmlformats.org/officeDocument/2006/relationships/hyperlink" Target="https://www.ncbi.nlm.nih.gov/pmc/articles/PMC6210450/" TargetMode="External"/><Relationship Id="rId7" Type="http://schemas.openxmlformats.org/officeDocument/2006/relationships/hyperlink" Target="https://plumbingparamedics.ca/how-much-water-does-a-toilet-use/#:~:text=They%20ideally%20allow%20for%20a,(1.1%20gallons)%20per%20flush" TargetMode="External"/><Relationship Id="rId8" Type="http://schemas.openxmlformats.org/officeDocument/2006/relationships/hyperlink" Target="https://www.powermotiontech.com/hydraulics/hydraulic-pumps-motors" TargetMode="External"/><Relationship Id="rId10" Type="http://schemas.openxmlformats.org/officeDocument/2006/relationships/hyperlink" Target="https://mixing.seprosystems.com/peristaltic-pumps-are-versatile-and-eco-friendly/#:~:text=This%20type%20of%20pump%20has,that%20draws%20in%20fresh%20slur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google.com/document/d/1-B4F0Qtyd9yzjkBQfcwLRtLb7bqFcar_buDDuxbCl64/edit" TargetMode="External"/><Relationship Id="rId4" Type="http://schemas.openxmlformats.org/officeDocument/2006/relationships/hyperlink" Target="https://docs.google.com/document/u/0/d/1CZoSVP02SyDr6m-kmzYArEVRqr1XSVNuwqtfUinIzIg/ed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ctrTitle"/>
          </p:nvPr>
        </p:nvSpPr>
        <p:spPr>
          <a:xfrm>
            <a:off x="326550" y="388325"/>
            <a:ext cx="5913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Capstone Design Project: AA05 Automated Parking System</a:t>
            </a:r>
            <a:endParaRPr sz="4800"/>
          </a:p>
        </p:txBody>
      </p:sp>
      <p:sp>
        <p:nvSpPr>
          <p:cNvPr id="319" name="Google Shape;319;p30"/>
          <p:cNvSpPr txBox="1"/>
          <p:nvPr>
            <p:ph idx="1" type="subTitle"/>
          </p:nvPr>
        </p:nvSpPr>
        <p:spPr>
          <a:xfrm>
            <a:off x="326550" y="3395503"/>
            <a:ext cx="3988500" cy="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By:</a:t>
            </a:r>
            <a:r>
              <a:rPr lang="en" sz="1200"/>
              <a:t> </a:t>
            </a:r>
            <a:r>
              <a:rPr lang="en" sz="1200">
                <a:solidFill>
                  <a:srgbClr val="000000"/>
                </a:solidFill>
              </a:rPr>
              <a:t>Taskin Abdur-Rahman, Zohraan Badar, Yadu Madhu, Kisoban Rajendran</a:t>
            </a:r>
            <a:endParaRPr/>
          </a:p>
          <a:p>
            <a:pPr indent="0" lvl="0" marL="0" rtl="0" algn="l">
              <a:spcBef>
                <a:spcPts val="0"/>
              </a:spcBef>
              <a:spcAft>
                <a:spcPts val="0"/>
              </a:spcAft>
              <a:buNone/>
            </a:pPr>
            <a:r>
              <a:t/>
            </a:r>
            <a:endParaRPr/>
          </a:p>
        </p:txBody>
      </p:sp>
      <p:grpSp>
        <p:nvGrpSpPr>
          <p:cNvPr id="320" name="Google Shape;320;p30"/>
          <p:cNvGrpSpPr/>
          <p:nvPr/>
        </p:nvGrpSpPr>
        <p:grpSpPr>
          <a:xfrm>
            <a:off x="4911911" y="1437503"/>
            <a:ext cx="3934193" cy="2721846"/>
            <a:chOff x="5280759" y="250992"/>
            <a:chExt cx="3748278" cy="2593222"/>
          </a:xfrm>
        </p:grpSpPr>
        <p:sp>
          <p:nvSpPr>
            <p:cNvPr id="321" name="Google Shape;321;p30"/>
            <p:cNvSpPr/>
            <p:nvPr/>
          </p:nvSpPr>
          <p:spPr>
            <a:xfrm>
              <a:off x="5280759" y="1698813"/>
              <a:ext cx="820608" cy="426057"/>
            </a:xfrm>
            <a:custGeom>
              <a:rect b="b" l="l" r="r" t="t"/>
              <a:pathLst>
                <a:path extrusionOk="0" h="40732" w="78452">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7715136" y="1667056"/>
              <a:ext cx="885115" cy="1027203"/>
            </a:xfrm>
            <a:custGeom>
              <a:rect b="b" l="l" r="r" t="t"/>
              <a:pathLst>
                <a:path extrusionOk="0" h="98203" w="84619">
                  <a:moveTo>
                    <a:pt x="54924" y="0"/>
                  </a:moveTo>
                  <a:lnTo>
                    <a:pt x="0" y="98203"/>
                  </a:lnTo>
                  <a:lnTo>
                    <a:pt x="84094" y="97953"/>
                  </a:lnTo>
                  <a:cubicBezTo>
                    <a:pt x="84618" y="96393"/>
                    <a:pt x="54924" y="0"/>
                    <a:pt x="54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7715136" y="1678144"/>
              <a:ext cx="707023" cy="1016116"/>
            </a:xfrm>
            <a:custGeom>
              <a:rect b="b" l="l" r="r" t="t"/>
              <a:pathLst>
                <a:path extrusionOk="0" h="97143" w="67593">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8221264" y="778218"/>
              <a:ext cx="61662" cy="47834"/>
            </a:xfrm>
            <a:custGeom>
              <a:rect b="b" l="l" r="r" t="t"/>
              <a:pathLst>
                <a:path extrusionOk="0" h="4573" w="5895">
                  <a:moveTo>
                    <a:pt x="2941" y="1"/>
                  </a:moveTo>
                  <a:cubicBezTo>
                    <a:pt x="12" y="1"/>
                    <a:pt x="0" y="4573"/>
                    <a:pt x="2941" y="4573"/>
                  </a:cubicBezTo>
                  <a:cubicBezTo>
                    <a:pt x="5882" y="4573"/>
                    <a:pt x="5894" y="1"/>
                    <a:pt x="2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8112919" y="778218"/>
              <a:ext cx="61651" cy="47834"/>
            </a:xfrm>
            <a:custGeom>
              <a:rect b="b" l="l" r="r" t="t"/>
              <a:pathLst>
                <a:path extrusionOk="0" h="4573" w="5894">
                  <a:moveTo>
                    <a:pt x="2953" y="1"/>
                  </a:moveTo>
                  <a:cubicBezTo>
                    <a:pt x="12" y="1"/>
                    <a:pt x="0" y="4573"/>
                    <a:pt x="2953" y="4573"/>
                  </a:cubicBezTo>
                  <a:cubicBezTo>
                    <a:pt x="5894" y="4573"/>
                    <a:pt x="5894" y="1"/>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8326377" y="778218"/>
              <a:ext cx="61651" cy="47834"/>
            </a:xfrm>
            <a:custGeom>
              <a:rect b="b" l="l" r="r" t="t"/>
              <a:pathLst>
                <a:path extrusionOk="0" h="4573" w="5894">
                  <a:moveTo>
                    <a:pt x="2953" y="1"/>
                  </a:moveTo>
                  <a:cubicBezTo>
                    <a:pt x="12" y="1"/>
                    <a:pt x="0" y="4573"/>
                    <a:pt x="2953" y="4573"/>
                  </a:cubicBezTo>
                  <a:cubicBezTo>
                    <a:pt x="5882" y="4573"/>
                    <a:pt x="5894" y="1"/>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546035" y="2181531"/>
              <a:ext cx="58419" cy="47834"/>
            </a:xfrm>
            <a:custGeom>
              <a:rect b="b" l="l" r="r" t="t"/>
              <a:pathLst>
                <a:path extrusionOk="0" h="4573" w="5585">
                  <a:moveTo>
                    <a:pt x="2786" y="0"/>
                  </a:moveTo>
                  <a:cubicBezTo>
                    <a:pt x="0" y="0"/>
                    <a:pt x="0" y="4572"/>
                    <a:pt x="2786" y="4572"/>
                  </a:cubicBezTo>
                  <a:cubicBezTo>
                    <a:pt x="5572" y="4572"/>
                    <a:pt x="5584"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443287" y="2181531"/>
              <a:ext cx="58419" cy="47834"/>
            </a:xfrm>
            <a:custGeom>
              <a:rect b="b" l="l" r="r" t="t"/>
              <a:pathLst>
                <a:path extrusionOk="0" h="4573" w="5585">
                  <a:moveTo>
                    <a:pt x="2799" y="0"/>
                  </a:moveTo>
                  <a:cubicBezTo>
                    <a:pt x="13" y="0"/>
                    <a:pt x="1" y="4572"/>
                    <a:pt x="2799" y="4572"/>
                  </a:cubicBezTo>
                  <a:cubicBezTo>
                    <a:pt x="5585" y="4572"/>
                    <a:pt x="5585" y="0"/>
                    <a:pt x="27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5645667" y="2181531"/>
              <a:ext cx="58419" cy="47834"/>
            </a:xfrm>
            <a:custGeom>
              <a:rect b="b" l="l" r="r" t="t"/>
              <a:pathLst>
                <a:path extrusionOk="0" h="4573" w="5585">
                  <a:moveTo>
                    <a:pt x="2786" y="0"/>
                  </a:moveTo>
                  <a:cubicBezTo>
                    <a:pt x="0" y="0"/>
                    <a:pt x="0" y="4572"/>
                    <a:pt x="2786" y="4572"/>
                  </a:cubicBezTo>
                  <a:cubicBezTo>
                    <a:pt x="5572" y="4572"/>
                    <a:pt x="5584"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5578043" y="1222454"/>
              <a:ext cx="61651" cy="47834"/>
            </a:xfrm>
            <a:custGeom>
              <a:rect b="b" l="l" r="r" t="t"/>
              <a:pathLst>
                <a:path extrusionOk="0" h="4573" w="5894">
                  <a:moveTo>
                    <a:pt x="2941" y="0"/>
                  </a:moveTo>
                  <a:cubicBezTo>
                    <a:pt x="0" y="0"/>
                    <a:pt x="0" y="4572"/>
                    <a:pt x="2941" y="4572"/>
                  </a:cubicBezTo>
                  <a:cubicBezTo>
                    <a:pt x="5882" y="4572"/>
                    <a:pt x="5894"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482522" y="1222454"/>
              <a:ext cx="61526" cy="47834"/>
            </a:xfrm>
            <a:custGeom>
              <a:rect b="b" l="l" r="r" t="t"/>
              <a:pathLst>
                <a:path extrusionOk="0" h="4573" w="5882">
                  <a:moveTo>
                    <a:pt x="2941" y="0"/>
                  </a:moveTo>
                  <a:cubicBezTo>
                    <a:pt x="0" y="0"/>
                    <a:pt x="0" y="4572"/>
                    <a:pt x="2941" y="4572"/>
                  </a:cubicBezTo>
                  <a:cubicBezTo>
                    <a:pt x="5882" y="4572"/>
                    <a:pt x="5882"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8758029" y="2044537"/>
              <a:ext cx="61651" cy="47834"/>
            </a:xfrm>
            <a:custGeom>
              <a:rect b="b" l="l" r="r" t="t"/>
              <a:pathLst>
                <a:path extrusionOk="0" h="4573" w="5894">
                  <a:moveTo>
                    <a:pt x="2953" y="0"/>
                  </a:moveTo>
                  <a:cubicBezTo>
                    <a:pt x="12" y="0"/>
                    <a:pt x="0" y="4572"/>
                    <a:pt x="2953" y="4572"/>
                  </a:cubicBezTo>
                  <a:cubicBezTo>
                    <a:pt x="5894" y="4572"/>
                    <a:pt x="5894" y="0"/>
                    <a:pt x="2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8662509" y="2044537"/>
              <a:ext cx="61651" cy="47834"/>
            </a:xfrm>
            <a:custGeom>
              <a:rect b="b" l="l" r="r" t="t"/>
              <a:pathLst>
                <a:path extrusionOk="0" h="4573" w="5894">
                  <a:moveTo>
                    <a:pt x="2941" y="0"/>
                  </a:moveTo>
                  <a:cubicBezTo>
                    <a:pt x="0" y="0"/>
                    <a:pt x="0" y="4572"/>
                    <a:pt x="2941" y="4572"/>
                  </a:cubicBezTo>
                  <a:cubicBezTo>
                    <a:pt x="5882" y="4572"/>
                    <a:pt x="5894"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5924510" y="864251"/>
              <a:ext cx="524067" cy="989129"/>
            </a:xfrm>
            <a:custGeom>
              <a:rect b="b" l="l" r="r" t="t"/>
              <a:pathLst>
                <a:path extrusionOk="0" h="94563" w="50102">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5996244" y="888142"/>
              <a:ext cx="523941" cy="989150"/>
            </a:xfrm>
            <a:custGeom>
              <a:rect b="b" l="l" r="r" t="t"/>
              <a:pathLst>
                <a:path extrusionOk="0" h="94565" w="5009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6063125" y="916802"/>
              <a:ext cx="524067" cy="989129"/>
            </a:xfrm>
            <a:custGeom>
              <a:rect b="b" l="l" r="r" t="t"/>
              <a:pathLst>
                <a:path extrusionOk="0" h="94563" w="50102">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6128877" y="941342"/>
              <a:ext cx="524077" cy="989244"/>
            </a:xfrm>
            <a:custGeom>
              <a:rect b="b" l="l" r="r" t="t"/>
              <a:pathLst>
                <a:path extrusionOk="0" h="94574" w="50103">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6200737" y="973224"/>
              <a:ext cx="524067" cy="989129"/>
            </a:xfrm>
            <a:custGeom>
              <a:rect b="b" l="l" r="r" t="t"/>
              <a:pathLst>
                <a:path extrusionOk="0" h="94563" w="50102">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267493" y="1008265"/>
              <a:ext cx="524067" cy="989202"/>
            </a:xfrm>
            <a:custGeom>
              <a:rect b="b" l="l" r="r" t="t"/>
              <a:pathLst>
                <a:path extrusionOk="0" h="94570" w="50102">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6329385" y="1021915"/>
              <a:ext cx="558941" cy="1032841"/>
            </a:xfrm>
            <a:custGeom>
              <a:rect b="b" l="l" r="r" t="t"/>
              <a:pathLst>
                <a:path extrusionOk="0" h="98742" w="53436">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6405607" y="1021936"/>
              <a:ext cx="574505" cy="1061460"/>
            </a:xfrm>
            <a:custGeom>
              <a:rect b="b" l="l" r="r" t="t"/>
              <a:pathLst>
                <a:path extrusionOk="0" h="101478" w="54924">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969467" y="626904"/>
              <a:ext cx="1253254" cy="431161"/>
            </a:xfrm>
            <a:custGeom>
              <a:rect b="b" l="l" r="r" t="t"/>
              <a:pathLst>
                <a:path extrusionOk="0" h="41220" w="119814">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6063125" y="811721"/>
              <a:ext cx="1365459" cy="1608560"/>
            </a:xfrm>
            <a:custGeom>
              <a:rect b="b" l="l" r="r" t="t"/>
              <a:pathLst>
                <a:path extrusionOk="0" h="153782" w="130541">
                  <a:moveTo>
                    <a:pt x="52566" y="0"/>
                  </a:moveTo>
                  <a:cubicBezTo>
                    <a:pt x="52566" y="0"/>
                    <a:pt x="0" y="150995"/>
                    <a:pt x="798" y="153400"/>
                  </a:cubicBezTo>
                  <a:lnTo>
                    <a:pt x="130540" y="153781"/>
                  </a:lnTo>
                  <a:lnTo>
                    <a:pt x="525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6300494" y="822558"/>
              <a:ext cx="1128090" cy="1597723"/>
            </a:xfrm>
            <a:custGeom>
              <a:rect b="b" l="l" r="r" t="t"/>
              <a:pathLst>
                <a:path extrusionOk="0" h="152746" w="107848">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5650897" y="1512499"/>
              <a:ext cx="1034682" cy="1200818"/>
            </a:xfrm>
            <a:custGeom>
              <a:rect b="b" l="l" r="r" t="t"/>
              <a:pathLst>
                <a:path extrusionOk="0" h="114801" w="98918">
                  <a:moveTo>
                    <a:pt x="34719" y="1"/>
                  </a:moveTo>
                  <a:cubicBezTo>
                    <a:pt x="34719" y="1"/>
                    <a:pt x="0" y="112693"/>
                    <a:pt x="608" y="114515"/>
                  </a:cubicBezTo>
                  <a:lnTo>
                    <a:pt x="98917" y="114801"/>
                  </a:lnTo>
                  <a:lnTo>
                    <a:pt x="347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5859124" y="1525459"/>
              <a:ext cx="826455" cy="1187859"/>
            </a:xfrm>
            <a:custGeom>
              <a:rect b="b" l="l" r="r" t="t"/>
              <a:pathLst>
                <a:path extrusionOk="0" h="113562" w="79011">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5609674" y="516069"/>
              <a:ext cx="2737131" cy="2251672"/>
            </a:xfrm>
            <a:custGeom>
              <a:rect b="b" l="l" r="r" t="t"/>
              <a:pathLst>
                <a:path extrusionOk="0" h="215265" w="261676">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7369663" y="818322"/>
              <a:ext cx="377491" cy="475627"/>
            </a:xfrm>
            <a:custGeom>
              <a:rect b="b" l="l" r="r" t="t"/>
              <a:pathLst>
                <a:path extrusionOk="0" h="45471" w="36089">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7548006" y="1200258"/>
              <a:ext cx="464100" cy="1599742"/>
            </a:xfrm>
            <a:custGeom>
              <a:rect b="b" l="l" r="r" t="t"/>
              <a:pathLst>
                <a:path extrusionOk="0" h="152939" w="44369">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7459703" y="1174579"/>
              <a:ext cx="500260" cy="1601510"/>
            </a:xfrm>
            <a:custGeom>
              <a:rect b="b" l="l" r="r" t="t"/>
              <a:pathLst>
                <a:path extrusionOk="0" h="153108" w="47826">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7376012" y="1104727"/>
              <a:ext cx="464027" cy="1599752"/>
            </a:xfrm>
            <a:custGeom>
              <a:rect b="b" l="l" r="r" t="t"/>
              <a:pathLst>
                <a:path extrusionOk="0" h="152940" w="44362">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6962790" y="250992"/>
              <a:ext cx="255820" cy="556451"/>
            </a:xfrm>
            <a:custGeom>
              <a:rect b="b" l="l" r="r" t="t"/>
              <a:pathLst>
                <a:path extrusionOk="0" h="53198" w="24457">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7226319" y="544092"/>
              <a:ext cx="174494" cy="393945"/>
            </a:xfrm>
            <a:custGeom>
              <a:rect b="b" l="l" r="r" t="t"/>
              <a:pathLst>
                <a:path extrusionOk="0" h="37662" w="16682">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7102400" y="407097"/>
              <a:ext cx="11224" cy="672149"/>
            </a:xfrm>
            <a:custGeom>
              <a:rect b="b" l="l" r="r" t="t"/>
              <a:pathLst>
                <a:path extrusionOk="0" h="64259" w="1073">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7334915" y="658409"/>
              <a:ext cx="10973" cy="369897"/>
            </a:xfrm>
            <a:custGeom>
              <a:rect b="b" l="l" r="r" t="t"/>
              <a:pathLst>
                <a:path extrusionOk="0" h="35363" w="1049">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6681458" y="2194973"/>
              <a:ext cx="377616" cy="475501"/>
            </a:xfrm>
            <a:custGeom>
              <a:rect b="b" l="l" r="r" t="t"/>
              <a:pathLst>
                <a:path extrusionOk="0" h="45459" w="36101">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7842664" y="2171061"/>
              <a:ext cx="377616" cy="523324"/>
            </a:xfrm>
            <a:custGeom>
              <a:rect b="b" l="l" r="r" t="t"/>
              <a:pathLst>
                <a:path extrusionOk="0" h="50031" w="36101">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6500960" y="2341967"/>
              <a:ext cx="1652942" cy="387543"/>
            </a:xfrm>
            <a:custGeom>
              <a:rect b="b" l="l" r="r" t="t"/>
              <a:pathLst>
                <a:path extrusionOk="0" h="37050" w="158025">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6928795" y="2145779"/>
              <a:ext cx="375242" cy="58670"/>
            </a:xfrm>
            <a:custGeom>
              <a:rect b="b" l="l" r="r" t="t"/>
              <a:pathLst>
                <a:path extrusionOk="0" h="5609" w="35874">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6284553" y="2474568"/>
              <a:ext cx="375242" cy="58796"/>
            </a:xfrm>
            <a:custGeom>
              <a:rect b="b" l="l" r="r" t="t"/>
              <a:pathLst>
                <a:path extrusionOk="0" h="5621" w="35874">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8398488" y="2207022"/>
              <a:ext cx="630550" cy="480522"/>
            </a:xfrm>
            <a:custGeom>
              <a:rect b="b" l="l" r="r" t="t"/>
              <a:pathLst>
                <a:path extrusionOk="0" h="45939" w="60282">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6927299" y="1652695"/>
              <a:ext cx="411141" cy="313267"/>
            </a:xfrm>
            <a:custGeom>
              <a:rect b="b" l="l" r="r" t="t"/>
              <a:pathLst>
                <a:path extrusionOk="0" h="29949" w="39306">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6572580" y="1342106"/>
              <a:ext cx="551755" cy="384991"/>
            </a:xfrm>
            <a:custGeom>
              <a:rect b="b" l="l" r="r" t="t"/>
              <a:pathLst>
                <a:path extrusionOk="0" h="36806" w="52749">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7967327" y="787695"/>
              <a:ext cx="108857" cy="574432"/>
            </a:xfrm>
            <a:custGeom>
              <a:rect b="b" l="l" r="r" t="t"/>
              <a:pathLst>
                <a:path extrusionOk="0" h="54917" w="10407">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7531615" y="1390463"/>
              <a:ext cx="451422" cy="234440"/>
            </a:xfrm>
            <a:custGeom>
              <a:rect b="b" l="l" r="r" t="t"/>
              <a:pathLst>
                <a:path extrusionOk="0" h="22413" w="43157">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7967327" y="873372"/>
              <a:ext cx="108857" cy="488754"/>
            </a:xfrm>
            <a:custGeom>
              <a:rect b="b" l="l" r="r" t="t"/>
              <a:pathLst>
                <a:path extrusionOk="0" h="46726" w="10407">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7531636" y="1437282"/>
              <a:ext cx="412783" cy="187621"/>
            </a:xfrm>
            <a:custGeom>
              <a:rect b="b" l="l" r="r" t="t"/>
              <a:pathLst>
                <a:path extrusionOk="0" h="17937" w="39463">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8031959" y="1364051"/>
              <a:ext cx="24926" cy="1354246"/>
            </a:xfrm>
            <a:custGeom>
              <a:rect b="b" l="l" r="r" t="t"/>
              <a:pathLst>
                <a:path extrusionOk="0" h="129469" w="2383">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7969450" y="1334910"/>
              <a:ext cx="195780" cy="108355"/>
            </a:xfrm>
            <a:custGeom>
              <a:rect b="b" l="l" r="r" t="t"/>
              <a:pathLst>
                <a:path extrusionOk="0" h="10359" w="18717">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7919378" y="1334910"/>
              <a:ext cx="120939" cy="112466"/>
            </a:xfrm>
            <a:custGeom>
              <a:rect b="b" l="l" r="r" t="t"/>
              <a:pathLst>
                <a:path extrusionOk="0" h="10752" w="11562">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7975674" y="1384971"/>
              <a:ext cx="189556" cy="27039"/>
            </a:xfrm>
            <a:custGeom>
              <a:rect b="b" l="l" r="r" t="t"/>
              <a:pathLst>
                <a:path extrusionOk="0" h="2585" w="18122">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8005317" y="1395316"/>
              <a:ext cx="440188" cy="254544"/>
            </a:xfrm>
            <a:custGeom>
              <a:rect b="b" l="l" r="r" t="t"/>
              <a:pathLst>
                <a:path extrusionOk="0" h="24335" w="42083">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8072439" y="1408140"/>
              <a:ext cx="373066" cy="241720"/>
            </a:xfrm>
            <a:custGeom>
              <a:rect b="b" l="l" r="r" t="t"/>
              <a:pathLst>
                <a:path extrusionOk="0" h="23109" w="35666">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8454648" y="1370745"/>
              <a:ext cx="78973" cy="416569"/>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8138609" y="1807911"/>
              <a:ext cx="327408" cy="16998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8454648" y="1432920"/>
              <a:ext cx="78973" cy="35439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8138609" y="1841780"/>
              <a:ext cx="299491" cy="136116"/>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8501477" y="1788727"/>
              <a:ext cx="18064" cy="982131"/>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8456143" y="1767556"/>
              <a:ext cx="141984" cy="78596"/>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8419899" y="1767556"/>
              <a:ext cx="87561" cy="81714"/>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8460631" y="1803925"/>
              <a:ext cx="137497" cy="19560"/>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8482178" y="1811404"/>
              <a:ext cx="319176" cy="184629"/>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8530870" y="1820735"/>
              <a:ext cx="270485" cy="175299"/>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5798100" y="2458878"/>
              <a:ext cx="14958" cy="235758"/>
            </a:xfrm>
            <a:custGeom>
              <a:rect b="b" l="l" r="r" t="t"/>
              <a:pathLst>
                <a:path extrusionOk="0" h="22539" w="1430">
                  <a:moveTo>
                    <a:pt x="1" y="0"/>
                  </a:moveTo>
                  <a:lnTo>
                    <a:pt x="1" y="22539"/>
                  </a:lnTo>
                  <a:lnTo>
                    <a:pt x="1429" y="22539"/>
                  </a:lnTo>
                  <a:lnTo>
                    <a:pt x="14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6171721" y="2469213"/>
              <a:ext cx="16569" cy="225423"/>
            </a:xfrm>
            <a:custGeom>
              <a:rect b="b" l="l" r="r" t="t"/>
              <a:pathLst>
                <a:path extrusionOk="0" h="21551" w="1584">
                  <a:moveTo>
                    <a:pt x="0" y="0"/>
                  </a:moveTo>
                  <a:lnTo>
                    <a:pt x="0" y="21551"/>
                  </a:lnTo>
                  <a:lnTo>
                    <a:pt x="1584" y="21551"/>
                  </a:lnTo>
                  <a:lnTo>
                    <a:pt x="1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5516266" y="2318265"/>
              <a:ext cx="422574" cy="195916"/>
            </a:xfrm>
            <a:custGeom>
              <a:rect b="b" l="l" r="r" t="t"/>
              <a:pathLst>
                <a:path extrusionOk="0" h="18730" w="40399">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5504687" y="2305566"/>
              <a:ext cx="422448" cy="195916"/>
            </a:xfrm>
            <a:custGeom>
              <a:rect b="b" l="l" r="r" t="t"/>
              <a:pathLst>
                <a:path extrusionOk="0" h="18730" w="40387">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5504687" y="2305566"/>
              <a:ext cx="422448" cy="195916"/>
            </a:xfrm>
            <a:custGeom>
              <a:rect b="b" l="l" r="r" t="t"/>
              <a:pathLst>
                <a:path extrusionOk="0" h="18730" w="40387">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5553629" y="2302575"/>
              <a:ext cx="199901" cy="200644"/>
            </a:xfrm>
            <a:custGeom>
              <a:rect b="b" l="l" r="r" t="t"/>
              <a:pathLst>
                <a:path extrusionOk="0" h="19182" w="19111">
                  <a:moveTo>
                    <a:pt x="18527" y="1"/>
                  </a:moveTo>
                  <a:lnTo>
                    <a:pt x="1" y="18801"/>
                  </a:lnTo>
                  <a:lnTo>
                    <a:pt x="584" y="19182"/>
                  </a:lnTo>
                  <a:lnTo>
                    <a:pt x="19110" y="382"/>
                  </a:lnTo>
                  <a:lnTo>
                    <a:pt x="18527"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5666210" y="2303579"/>
              <a:ext cx="199776" cy="200759"/>
            </a:xfrm>
            <a:custGeom>
              <a:rect b="b" l="l" r="r" t="t"/>
              <a:pathLst>
                <a:path extrusionOk="0" h="19193" w="19099">
                  <a:moveTo>
                    <a:pt x="18527" y="0"/>
                  </a:moveTo>
                  <a:lnTo>
                    <a:pt x="1" y="18812"/>
                  </a:lnTo>
                  <a:lnTo>
                    <a:pt x="584" y="19193"/>
                  </a:lnTo>
                  <a:lnTo>
                    <a:pt x="19098" y="393"/>
                  </a:lnTo>
                  <a:lnTo>
                    <a:pt x="18527"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5610793" y="2359613"/>
              <a:ext cx="285830" cy="6370"/>
            </a:xfrm>
            <a:custGeom>
              <a:rect b="b" l="l" r="r" t="t"/>
              <a:pathLst>
                <a:path extrusionOk="0" h="609" w="27326">
                  <a:moveTo>
                    <a:pt x="1" y="1"/>
                  </a:moveTo>
                  <a:lnTo>
                    <a:pt x="1" y="608"/>
                  </a:lnTo>
                  <a:lnTo>
                    <a:pt x="27325" y="608"/>
                  </a:lnTo>
                  <a:lnTo>
                    <a:pt x="273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5542050" y="2430605"/>
              <a:ext cx="280966" cy="14832"/>
            </a:xfrm>
            <a:custGeom>
              <a:rect b="b" l="l" r="r" t="t"/>
              <a:pathLst>
                <a:path extrusionOk="0" h="1418" w="26861">
                  <a:moveTo>
                    <a:pt x="24" y="0"/>
                  </a:moveTo>
                  <a:lnTo>
                    <a:pt x="0" y="608"/>
                  </a:lnTo>
                  <a:lnTo>
                    <a:pt x="26837" y="1417"/>
                  </a:lnTo>
                  <a:lnTo>
                    <a:pt x="26861" y="810"/>
                  </a:lnTo>
                  <a:lnTo>
                    <a:pt x="24"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5558859" y="2414664"/>
              <a:ext cx="280977" cy="15951"/>
            </a:xfrm>
            <a:custGeom>
              <a:rect b="b" l="l" r="r" t="t"/>
              <a:pathLst>
                <a:path extrusionOk="0" h="1525" w="26862">
                  <a:moveTo>
                    <a:pt x="36" y="0"/>
                  </a:moveTo>
                  <a:lnTo>
                    <a:pt x="1" y="608"/>
                  </a:lnTo>
                  <a:lnTo>
                    <a:pt x="26837" y="1524"/>
                  </a:lnTo>
                  <a:lnTo>
                    <a:pt x="26861" y="917"/>
                  </a:lnTo>
                  <a:lnTo>
                    <a:pt x="36"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5622372" y="2343672"/>
              <a:ext cx="288822" cy="6496"/>
            </a:xfrm>
            <a:custGeom>
              <a:rect b="b" l="l" r="r" t="t"/>
              <a:pathLst>
                <a:path extrusionOk="0" h="621" w="27612">
                  <a:moveTo>
                    <a:pt x="1" y="1"/>
                  </a:moveTo>
                  <a:lnTo>
                    <a:pt x="1" y="620"/>
                  </a:lnTo>
                  <a:lnTo>
                    <a:pt x="27611" y="620"/>
                  </a:lnTo>
                  <a:lnTo>
                    <a:pt x="2761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5885034" y="2328233"/>
              <a:ext cx="422563" cy="196031"/>
            </a:xfrm>
            <a:custGeom>
              <a:rect b="b" l="l" r="r" t="t"/>
              <a:pathLst>
                <a:path extrusionOk="0" h="18741" w="40398">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5873444" y="2315524"/>
              <a:ext cx="422448" cy="195916"/>
            </a:xfrm>
            <a:custGeom>
              <a:rect b="b" l="l" r="r" t="t"/>
              <a:pathLst>
                <a:path extrusionOk="0" h="18730" w="40387">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873444" y="2315524"/>
              <a:ext cx="422448" cy="195916"/>
            </a:xfrm>
            <a:custGeom>
              <a:rect b="b" l="l" r="r" t="t"/>
              <a:pathLst>
                <a:path extrusionOk="0" h="18730" w="40387">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5922512" y="2312543"/>
              <a:ext cx="199776" cy="200644"/>
            </a:xfrm>
            <a:custGeom>
              <a:rect b="b" l="l" r="r" t="t"/>
              <a:pathLst>
                <a:path extrusionOk="0" h="19182" w="19099">
                  <a:moveTo>
                    <a:pt x="18515" y="0"/>
                  </a:moveTo>
                  <a:lnTo>
                    <a:pt x="1" y="18800"/>
                  </a:lnTo>
                  <a:lnTo>
                    <a:pt x="572" y="19181"/>
                  </a:lnTo>
                  <a:lnTo>
                    <a:pt x="19099" y="381"/>
                  </a:lnTo>
                  <a:lnTo>
                    <a:pt x="18515"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6034978" y="2313662"/>
              <a:ext cx="199891" cy="200644"/>
            </a:xfrm>
            <a:custGeom>
              <a:rect b="b" l="l" r="r" t="t"/>
              <a:pathLst>
                <a:path extrusionOk="0" h="19182" w="19110">
                  <a:moveTo>
                    <a:pt x="18526" y="1"/>
                  </a:moveTo>
                  <a:lnTo>
                    <a:pt x="0" y="18800"/>
                  </a:lnTo>
                  <a:lnTo>
                    <a:pt x="584" y="19181"/>
                  </a:lnTo>
                  <a:lnTo>
                    <a:pt x="19110" y="382"/>
                  </a:lnTo>
                  <a:lnTo>
                    <a:pt x="18526"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5979550" y="2369581"/>
              <a:ext cx="285830" cy="6360"/>
            </a:xfrm>
            <a:custGeom>
              <a:rect b="b" l="l" r="r" t="t"/>
              <a:pathLst>
                <a:path extrusionOk="0" h="608" w="27326">
                  <a:moveTo>
                    <a:pt x="1" y="0"/>
                  </a:moveTo>
                  <a:lnTo>
                    <a:pt x="1" y="608"/>
                  </a:lnTo>
                  <a:lnTo>
                    <a:pt x="27326" y="608"/>
                  </a:lnTo>
                  <a:lnTo>
                    <a:pt x="27326"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5910807" y="2440563"/>
              <a:ext cx="280977" cy="14832"/>
            </a:xfrm>
            <a:custGeom>
              <a:rect b="b" l="l" r="r" t="t"/>
              <a:pathLst>
                <a:path extrusionOk="0" h="1418" w="26862">
                  <a:moveTo>
                    <a:pt x="25" y="1"/>
                  </a:moveTo>
                  <a:lnTo>
                    <a:pt x="1" y="608"/>
                  </a:lnTo>
                  <a:lnTo>
                    <a:pt x="26837" y="1418"/>
                  </a:lnTo>
                  <a:lnTo>
                    <a:pt x="26861" y="811"/>
                  </a:lnTo>
                  <a:lnTo>
                    <a:pt x="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5927627" y="2424622"/>
              <a:ext cx="281092" cy="15951"/>
            </a:xfrm>
            <a:custGeom>
              <a:rect b="b" l="l" r="r" t="t"/>
              <a:pathLst>
                <a:path extrusionOk="0" h="1525" w="26873">
                  <a:moveTo>
                    <a:pt x="36" y="1"/>
                  </a:moveTo>
                  <a:lnTo>
                    <a:pt x="0" y="608"/>
                  </a:lnTo>
                  <a:lnTo>
                    <a:pt x="26837" y="1525"/>
                  </a:lnTo>
                  <a:lnTo>
                    <a:pt x="26872" y="918"/>
                  </a:lnTo>
                  <a:lnTo>
                    <a:pt x="36"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5991140" y="2353766"/>
              <a:ext cx="288811" cy="6360"/>
            </a:xfrm>
            <a:custGeom>
              <a:rect b="b" l="l" r="r" t="t"/>
              <a:pathLst>
                <a:path extrusionOk="0" h="608" w="27611">
                  <a:moveTo>
                    <a:pt x="0" y="0"/>
                  </a:moveTo>
                  <a:lnTo>
                    <a:pt x="0" y="608"/>
                  </a:lnTo>
                  <a:lnTo>
                    <a:pt x="27611" y="608"/>
                  </a:lnTo>
                  <a:lnTo>
                    <a:pt x="27611"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5751146" y="2616542"/>
              <a:ext cx="169138" cy="159170"/>
            </a:xfrm>
            <a:custGeom>
              <a:rect b="b" l="l" r="r" t="t"/>
              <a:pathLst>
                <a:path extrusionOk="0" h="15217" w="1617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6106336" y="2615172"/>
              <a:ext cx="169138" cy="159044"/>
            </a:xfrm>
            <a:custGeom>
              <a:rect b="b" l="l" r="r" t="t"/>
              <a:pathLst>
                <a:path extrusionOk="0" h="15205" w="1617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6060782" y="1725162"/>
              <a:ext cx="716677" cy="315149"/>
            </a:xfrm>
            <a:custGeom>
              <a:rect b="b" l="l" r="r" t="t"/>
              <a:pathLst>
                <a:path extrusionOk="0" h="30129" w="68516">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5894510" y="1818601"/>
              <a:ext cx="1056690" cy="464685"/>
            </a:xfrm>
            <a:custGeom>
              <a:rect b="b" l="l" r="r" t="t"/>
              <a:pathLst>
                <a:path extrusionOk="0" h="44425" w="101022">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6390157" y="1352074"/>
              <a:ext cx="55564" cy="127267"/>
            </a:xfrm>
            <a:custGeom>
              <a:rect b="b" l="l" r="r" t="t"/>
              <a:pathLst>
                <a:path extrusionOk="0" h="12167" w="5312">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186512" y="1673175"/>
              <a:ext cx="443786" cy="195142"/>
            </a:xfrm>
            <a:custGeom>
              <a:rect b="b" l="l" r="r" t="t"/>
              <a:pathLst>
                <a:path extrusionOk="0" h="18656" w="42427">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234858" y="1566672"/>
              <a:ext cx="363516" cy="159923"/>
            </a:xfrm>
            <a:custGeom>
              <a:rect b="b" l="l" r="r" t="t"/>
              <a:pathLst>
                <a:path extrusionOk="0" h="15289" w="34753">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272420" y="1485931"/>
              <a:ext cx="290432" cy="127706"/>
            </a:xfrm>
            <a:custGeom>
              <a:rect b="b" l="l" r="r" t="t"/>
              <a:pathLst>
                <a:path extrusionOk="0" h="12209" w="27766">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6319887" y="1450304"/>
              <a:ext cx="197464" cy="86870"/>
            </a:xfrm>
            <a:custGeom>
              <a:rect b="b" l="l" r="r" t="t"/>
              <a:pathLst>
                <a:path extrusionOk="0" h="8305" w="18878">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408222" y="1535543"/>
              <a:ext cx="14947" cy="1166321"/>
            </a:xfrm>
            <a:custGeom>
              <a:rect b="b" l="l" r="r" t="t"/>
              <a:pathLst>
                <a:path extrusionOk="0" h="111503" w="1429">
                  <a:moveTo>
                    <a:pt x="0" y="0"/>
                  </a:moveTo>
                  <a:lnTo>
                    <a:pt x="0" y="111502"/>
                  </a:lnTo>
                  <a:lnTo>
                    <a:pt x="1429" y="111502"/>
                  </a:lnTo>
                  <a:lnTo>
                    <a:pt x="1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7281987" y="1487092"/>
              <a:ext cx="146597" cy="31777"/>
            </a:xfrm>
            <a:custGeom>
              <a:rect b="b" l="l" r="r" t="t"/>
              <a:pathLst>
                <a:path extrusionOk="0" h="3038" w="14015">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7081354" y="1276752"/>
              <a:ext cx="146471" cy="31893"/>
            </a:xfrm>
            <a:custGeom>
              <a:rect b="b" l="l" r="r" t="t"/>
              <a:pathLst>
                <a:path extrusionOk="0" h="3049" w="14003">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7272521" y="1149349"/>
              <a:ext cx="146471" cy="31893"/>
            </a:xfrm>
            <a:custGeom>
              <a:rect b="b" l="l" r="r" t="t"/>
              <a:pathLst>
                <a:path extrusionOk="0" h="3049" w="14003">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7272521" y="1891601"/>
              <a:ext cx="146471" cy="31893"/>
            </a:xfrm>
            <a:custGeom>
              <a:rect b="b" l="l" r="r" t="t"/>
              <a:pathLst>
                <a:path extrusionOk="0" h="3049" w="14003">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7100412" y="2054118"/>
              <a:ext cx="146586" cy="31893"/>
            </a:xfrm>
            <a:custGeom>
              <a:rect b="b" l="l" r="r" t="t"/>
              <a:pathLst>
                <a:path extrusionOk="0" h="3049" w="14014">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8172447" y="2323380"/>
              <a:ext cx="277106" cy="476118"/>
            </a:xfrm>
            <a:custGeom>
              <a:rect b="b" l="l" r="r" t="t"/>
              <a:pathLst>
                <a:path extrusionOk="0" h="45518" w="26492">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8172573" y="2452278"/>
              <a:ext cx="229283" cy="94035"/>
            </a:xfrm>
            <a:custGeom>
              <a:rect b="b" l="l" r="r" t="t"/>
              <a:pathLst>
                <a:path extrusionOk="0" h="8990" w="21920">
                  <a:moveTo>
                    <a:pt x="0" y="0"/>
                  </a:moveTo>
                  <a:lnTo>
                    <a:pt x="0" y="8989"/>
                  </a:lnTo>
                  <a:lnTo>
                    <a:pt x="21920" y="8989"/>
                  </a:lnTo>
                  <a:lnTo>
                    <a:pt x="219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210679" y="2579681"/>
              <a:ext cx="38242" cy="148208"/>
            </a:xfrm>
            <a:custGeom>
              <a:rect b="b" l="l" r="r" t="t"/>
              <a:pathLst>
                <a:path extrusionOk="0" h="14169" w="3656">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7013856" y="2350398"/>
              <a:ext cx="269763" cy="463545"/>
            </a:xfrm>
            <a:custGeom>
              <a:rect b="b" l="l" r="r" t="t"/>
              <a:pathLst>
                <a:path extrusionOk="0" h="44316" w="2579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7013981" y="2475813"/>
              <a:ext cx="223185" cy="91546"/>
            </a:xfrm>
            <a:custGeom>
              <a:rect b="b" l="l" r="r" t="t"/>
              <a:pathLst>
                <a:path extrusionOk="0" h="8752" w="21337">
                  <a:moveTo>
                    <a:pt x="0" y="0"/>
                  </a:moveTo>
                  <a:lnTo>
                    <a:pt x="0" y="8752"/>
                  </a:lnTo>
                  <a:lnTo>
                    <a:pt x="21336" y="8752"/>
                  </a:lnTo>
                  <a:lnTo>
                    <a:pt x="21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7050968" y="2599858"/>
              <a:ext cx="37248" cy="144222"/>
            </a:xfrm>
            <a:custGeom>
              <a:rect b="b" l="l" r="r" t="t"/>
              <a:pathLst>
                <a:path extrusionOk="0" h="13788" w="3561">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7258819" y="1969832"/>
              <a:ext cx="439634" cy="717462"/>
            </a:xfrm>
            <a:custGeom>
              <a:rect b="b" l="l" r="r" t="t"/>
              <a:pathLst>
                <a:path extrusionOk="0" h="68591" w="4203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7589480" y="1929832"/>
              <a:ext cx="14330" cy="358433"/>
            </a:xfrm>
            <a:custGeom>
              <a:rect b="b" l="l" r="r" t="t"/>
              <a:pathLst>
                <a:path extrusionOk="0" h="34267" w="1370">
                  <a:moveTo>
                    <a:pt x="0" y="1"/>
                  </a:moveTo>
                  <a:lnTo>
                    <a:pt x="0" y="34267"/>
                  </a:lnTo>
                  <a:lnTo>
                    <a:pt x="1369" y="34267"/>
                  </a:lnTo>
                  <a:lnTo>
                    <a:pt x="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7519356" y="1810881"/>
              <a:ext cx="226051" cy="156701"/>
            </a:xfrm>
            <a:custGeom>
              <a:rect b="b" l="l" r="r" t="t"/>
              <a:pathLst>
                <a:path extrusionOk="0" h="14981" w="21611">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7561698" y="1810892"/>
              <a:ext cx="168396" cy="109537"/>
            </a:xfrm>
            <a:custGeom>
              <a:rect b="b" l="l" r="r" t="t"/>
              <a:pathLst>
                <a:path extrusionOk="0" h="10472" w="16099">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7610526" y="1846268"/>
              <a:ext cx="63021" cy="71620"/>
            </a:xfrm>
            <a:custGeom>
              <a:rect b="b" l="l" r="r" t="t"/>
              <a:pathLst>
                <a:path extrusionOk="0" h="6847" w="6025">
                  <a:moveTo>
                    <a:pt x="5322" y="0"/>
                  </a:moveTo>
                  <a:lnTo>
                    <a:pt x="0" y="6263"/>
                  </a:lnTo>
                  <a:lnTo>
                    <a:pt x="691" y="6847"/>
                  </a:lnTo>
                  <a:lnTo>
                    <a:pt x="6025" y="584"/>
                  </a:lnTo>
                  <a:lnTo>
                    <a:pt x="53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7293201" y="2307313"/>
              <a:ext cx="214963" cy="23922"/>
            </a:xfrm>
            <a:custGeom>
              <a:rect b="b" l="l" r="r" t="t"/>
              <a:pathLst>
                <a:path extrusionOk="0" h="2287" w="20551">
                  <a:moveTo>
                    <a:pt x="0" y="0"/>
                  </a:moveTo>
                  <a:lnTo>
                    <a:pt x="0" y="2286"/>
                  </a:lnTo>
                  <a:lnTo>
                    <a:pt x="20550" y="2286"/>
                  </a:lnTo>
                  <a:lnTo>
                    <a:pt x="205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7295565" y="2376684"/>
              <a:ext cx="215089" cy="23922"/>
            </a:xfrm>
            <a:custGeom>
              <a:rect b="b" l="l" r="r" t="t"/>
              <a:pathLst>
                <a:path extrusionOk="0" h="2287" w="20563">
                  <a:moveTo>
                    <a:pt x="0" y="0"/>
                  </a:moveTo>
                  <a:lnTo>
                    <a:pt x="0" y="2286"/>
                  </a:lnTo>
                  <a:lnTo>
                    <a:pt x="20562" y="2286"/>
                  </a:lnTo>
                  <a:lnTo>
                    <a:pt x="20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7295565" y="2448293"/>
              <a:ext cx="215089" cy="23922"/>
            </a:xfrm>
            <a:custGeom>
              <a:rect b="b" l="l" r="r" t="t"/>
              <a:pathLst>
                <a:path extrusionOk="0" h="2287" w="20563">
                  <a:moveTo>
                    <a:pt x="0" y="0"/>
                  </a:moveTo>
                  <a:lnTo>
                    <a:pt x="0" y="2286"/>
                  </a:lnTo>
                  <a:lnTo>
                    <a:pt x="20562" y="2286"/>
                  </a:lnTo>
                  <a:lnTo>
                    <a:pt x="20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7295565" y="2529609"/>
              <a:ext cx="215089" cy="23807"/>
            </a:xfrm>
            <a:custGeom>
              <a:rect b="b" l="l" r="r" t="t"/>
              <a:pathLst>
                <a:path extrusionOk="0" h="2276" w="20563">
                  <a:moveTo>
                    <a:pt x="0" y="1"/>
                  </a:moveTo>
                  <a:lnTo>
                    <a:pt x="0" y="2275"/>
                  </a:lnTo>
                  <a:lnTo>
                    <a:pt x="20562" y="2275"/>
                  </a:lnTo>
                  <a:lnTo>
                    <a:pt x="20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7599563" y="2560246"/>
              <a:ext cx="37123" cy="144233"/>
            </a:xfrm>
            <a:custGeom>
              <a:rect b="b" l="l" r="r" t="t"/>
              <a:pathLst>
                <a:path extrusionOk="0" h="13789" w="3549">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6841736" y="1715570"/>
              <a:ext cx="58545" cy="309323"/>
            </a:xfrm>
            <a:custGeom>
              <a:rect b="b" l="l" r="r" t="t"/>
              <a:pathLst>
                <a:path extrusionOk="0" h="29572" w="5597">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6607140" y="2040123"/>
              <a:ext cx="242965" cy="126263"/>
            </a:xfrm>
            <a:custGeom>
              <a:rect b="b" l="l" r="r" t="t"/>
              <a:pathLst>
                <a:path extrusionOk="0" h="12071" w="23228">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6841736" y="1761709"/>
              <a:ext cx="58545" cy="263184"/>
            </a:xfrm>
            <a:custGeom>
              <a:rect b="b" l="l" r="r" t="t"/>
              <a:pathLst>
                <a:path extrusionOk="0" h="25161" w="5597">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6607140" y="2065331"/>
              <a:ext cx="222285" cy="101054"/>
            </a:xfrm>
            <a:custGeom>
              <a:rect b="b" l="l" r="r" t="t"/>
              <a:pathLst>
                <a:path extrusionOk="0" h="9661" w="21251">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6876485" y="2025981"/>
              <a:ext cx="13462" cy="729188"/>
            </a:xfrm>
            <a:custGeom>
              <a:rect b="b" l="l" r="r" t="t"/>
              <a:pathLst>
                <a:path extrusionOk="0" h="69712" w="1287">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6842866" y="2010280"/>
              <a:ext cx="105364" cy="58304"/>
            </a:xfrm>
            <a:custGeom>
              <a:rect b="b" l="l" r="r" t="t"/>
              <a:pathLst>
                <a:path extrusionOk="0" h="5574" w="10073">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6815838" y="2010165"/>
              <a:ext cx="65145" cy="60658"/>
            </a:xfrm>
            <a:custGeom>
              <a:rect b="b" l="l" r="r" t="t"/>
              <a:pathLst>
                <a:path extrusionOk="0" h="5799" w="6228">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6846224" y="2037183"/>
              <a:ext cx="102006" cy="14581"/>
            </a:xfrm>
            <a:custGeom>
              <a:rect b="b" l="l" r="r" t="t"/>
              <a:pathLst>
                <a:path extrusionOk="0" h="1394" w="9752">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6862165" y="2042790"/>
              <a:ext cx="237003" cy="137016"/>
            </a:xfrm>
            <a:custGeom>
              <a:rect b="b" l="l" r="r" t="t"/>
              <a:pathLst>
                <a:path extrusionOk="0" h="13099" w="22658">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6898283" y="2049641"/>
              <a:ext cx="200884" cy="130164"/>
            </a:xfrm>
            <a:custGeom>
              <a:rect b="b" l="l" r="r" t="t"/>
              <a:pathLst>
                <a:path extrusionOk="0" h="12444" w="19205">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5475671" y="2683789"/>
              <a:ext cx="3402418" cy="160425"/>
            </a:xfrm>
            <a:custGeom>
              <a:rect b="b" l="l" r="r" t="t"/>
              <a:pathLst>
                <a:path extrusionOk="0" h="15337" w="325279">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7813648" y="362014"/>
              <a:ext cx="510124" cy="264900"/>
            </a:xfrm>
            <a:custGeom>
              <a:rect b="b" l="l" r="r" t="t"/>
              <a:pathLst>
                <a:path extrusionOk="0" h="25325" w="48769">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9"/>
          <p:cNvSpPr txBox="1"/>
          <p:nvPr>
            <p:ph idx="2" type="title"/>
          </p:nvPr>
        </p:nvSpPr>
        <p:spPr>
          <a:xfrm>
            <a:off x="1489925" y="1220125"/>
            <a:ext cx="12339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28" name="Google Shape;528;p39"/>
          <p:cNvSpPr txBox="1"/>
          <p:nvPr>
            <p:ph type="title"/>
          </p:nvPr>
        </p:nvSpPr>
        <p:spPr>
          <a:xfrm>
            <a:off x="1489925" y="3153875"/>
            <a:ext cx="33351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&amp; ANALYSIS</a:t>
            </a:r>
            <a:endParaRPr/>
          </a:p>
        </p:txBody>
      </p:sp>
      <p:grpSp>
        <p:nvGrpSpPr>
          <p:cNvPr id="529" name="Google Shape;529;p39"/>
          <p:cNvGrpSpPr/>
          <p:nvPr/>
        </p:nvGrpSpPr>
        <p:grpSpPr>
          <a:xfrm flipH="1">
            <a:off x="1608664" y="2454243"/>
            <a:ext cx="446222" cy="77476"/>
            <a:chOff x="6146875" y="1767300"/>
            <a:chExt cx="331025" cy="57475"/>
          </a:xfrm>
        </p:grpSpPr>
        <p:sp>
          <p:nvSpPr>
            <p:cNvPr id="530" name="Google Shape;530;p3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3" name="Google Shape;533;p39"/>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37" name="Shape 537"/>
        <p:cNvGrpSpPr/>
        <p:nvPr/>
      </p:nvGrpSpPr>
      <p:grpSpPr>
        <a:xfrm>
          <a:off x="0" y="0"/>
          <a:ext cx="0" cy="0"/>
          <a:chOff x="0" y="0"/>
          <a:chExt cx="0" cy="0"/>
        </a:xfrm>
      </p:grpSpPr>
      <p:sp>
        <p:nvSpPr>
          <p:cNvPr id="538" name="Google Shape;538;p40"/>
          <p:cNvSpPr txBox="1"/>
          <p:nvPr/>
        </p:nvSpPr>
        <p:spPr>
          <a:xfrm>
            <a:off x="561100" y="422275"/>
            <a:ext cx="51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Some Analysis</a:t>
            </a:r>
            <a:endParaRPr sz="3600">
              <a:latin typeface="Oswald"/>
              <a:ea typeface="Oswald"/>
              <a:cs typeface="Oswald"/>
              <a:sym typeface="Oswald"/>
            </a:endParaRPr>
          </a:p>
        </p:txBody>
      </p:sp>
      <p:sp>
        <p:nvSpPr>
          <p:cNvPr id="539" name="Google Shape;539;p40"/>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40" name="Google Shape;540;p40"/>
          <p:cNvSpPr txBox="1"/>
          <p:nvPr/>
        </p:nvSpPr>
        <p:spPr>
          <a:xfrm>
            <a:off x="561100" y="1128950"/>
            <a:ext cx="3376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Parking lots can vary in terms of </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Space usage.</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Parking space designs.</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Routing and many more.</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It also needs to account for various types of vehicles such as</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Cars.</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Trucks.</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Vans</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etc…</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pic>
        <p:nvPicPr>
          <p:cNvPr id="541" name="Google Shape;541;p40"/>
          <p:cNvPicPr preferRelativeResize="0"/>
          <p:nvPr/>
        </p:nvPicPr>
        <p:blipFill rotWithShape="1">
          <a:blip r:embed="rId3">
            <a:alphaModFix/>
          </a:blip>
          <a:srcRect b="8517" l="0" r="0" t="0"/>
          <a:stretch/>
        </p:blipFill>
        <p:spPr>
          <a:xfrm>
            <a:off x="3938012" y="0"/>
            <a:ext cx="5205988" cy="5143500"/>
          </a:xfrm>
          <a:prstGeom prst="rect">
            <a:avLst/>
          </a:prstGeom>
          <a:noFill/>
          <a:ln>
            <a:noFill/>
          </a:ln>
        </p:spPr>
      </p:pic>
      <p:pic>
        <p:nvPicPr>
          <p:cNvPr id="542" name="Google Shape;542;p40"/>
          <p:cNvPicPr preferRelativeResize="0"/>
          <p:nvPr/>
        </p:nvPicPr>
        <p:blipFill>
          <a:blip r:embed="rId4">
            <a:alphaModFix/>
          </a:blip>
          <a:stretch>
            <a:fillRect/>
          </a:stretch>
        </p:blipFill>
        <p:spPr>
          <a:xfrm>
            <a:off x="7088200" y="0"/>
            <a:ext cx="2055800" cy="2055800"/>
          </a:xfrm>
          <a:prstGeom prst="rect">
            <a:avLst/>
          </a:prstGeom>
          <a:noFill/>
          <a:ln>
            <a:noFill/>
          </a:ln>
        </p:spPr>
      </p:pic>
      <p:pic>
        <p:nvPicPr>
          <p:cNvPr id="543" name="Google Shape;543;p40"/>
          <p:cNvPicPr preferRelativeResize="0"/>
          <p:nvPr/>
        </p:nvPicPr>
        <p:blipFill>
          <a:blip r:embed="rId5">
            <a:alphaModFix/>
          </a:blip>
          <a:stretch>
            <a:fillRect/>
          </a:stretch>
        </p:blipFill>
        <p:spPr>
          <a:xfrm>
            <a:off x="0" y="2957098"/>
            <a:ext cx="2186400" cy="2186400"/>
          </a:xfrm>
          <a:prstGeom prst="rect">
            <a:avLst/>
          </a:prstGeom>
          <a:noFill/>
          <a:ln>
            <a:noFill/>
          </a:ln>
        </p:spPr>
      </p:pic>
      <p:pic>
        <p:nvPicPr>
          <p:cNvPr id="544" name="Google Shape;544;p40"/>
          <p:cNvPicPr preferRelativeResize="0"/>
          <p:nvPr/>
        </p:nvPicPr>
        <p:blipFill>
          <a:blip r:embed="rId6">
            <a:alphaModFix/>
          </a:blip>
          <a:stretch>
            <a:fillRect/>
          </a:stretch>
        </p:blipFill>
        <p:spPr>
          <a:xfrm>
            <a:off x="1968500" y="3174100"/>
            <a:ext cx="1969400" cy="196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5B54"/>
        </a:solidFill>
      </p:bgPr>
    </p:bg>
    <p:spTree>
      <p:nvGrpSpPr>
        <p:cNvPr id="548" name="Shape 548"/>
        <p:cNvGrpSpPr/>
        <p:nvPr/>
      </p:nvGrpSpPr>
      <p:grpSpPr>
        <a:xfrm>
          <a:off x="0" y="0"/>
          <a:ext cx="0" cy="0"/>
          <a:chOff x="0" y="0"/>
          <a:chExt cx="0" cy="0"/>
        </a:xfrm>
      </p:grpSpPr>
      <p:sp>
        <p:nvSpPr>
          <p:cNvPr id="549" name="Google Shape;549;p41"/>
          <p:cNvSpPr txBox="1"/>
          <p:nvPr>
            <p:ph type="title"/>
          </p:nvPr>
        </p:nvSpPr>
        <p:spPr>
          <a:xfrm>
            <a:off x="2238600" y="237620"/>
            <a:ext cx="4666800" cy="14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Analysis continued…</a:t>
            </a:r>
            <a:endParaRPr>
              <a:solidFill>
                <a:schemeClr val="lt1"/>
              </a:solidFill>
            </a:endParaRPr>
          </a:p>
        </p:txBody>
      </p:sp>
      <p:sp>
        <p:nvSpPr>
          <p:cNvPr id="550" name="Google Shape;550;p41"/>
          <p:cNvSpPr txBox="1"/>
          <p:nvPr/>
        </p:nvSpPr>
        <p:spPr>
          <a:xfrm>
            <a:off x="799500" y="1668925"/>
            <a:ext cx="75450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D9EAD3"/>
                </a:solidFill>
                <a:latin typeface="Open Sans"/>
                <a:ea typeface="Open Sans"/>
                <a:cs typeface="Open Sans"/>
                <a:sym typeface="Open Sans"/>
              </a:rPr>
              <a:t>To account for such variations, a dynamic solution must be implemented, which can process situations with the least amount of constraints possible. </a:t>
            </a:r>
            <a:endParaRPr b="1" sz="2500">
              <a:solidFill>
                <a:srgbClr val="D9EAD3"/>
              </a:solidFill>
              <a:latin typeface="Open Sans"/>
              <a:ea typeface="Open Sans"/>
              <a:cs typeface="Open Sans"/>
              <a:sym typeface="Open Sans"/>
            </a:endParaRPr>
          </a:p>
          <a:p>
            <a:pPr indent="0" lvl="0" marL="0" rtl="0" algn="l">
              <a:spcBef>
                <a:spcPts val="0"/>
              </a:spcBef>
              <a:spcAft>
                <a:spcPts val="0"/>
              </a:spcAft>
              <a:buNone/>
            </a:pPr>
            <a:r>
              <a:t/>
            </a:r>
            <a:endParaRPr b="1" sz="800">
              <a:solidFill>
                <a:srgbClr val="D9EAD3"/>
              </a:solidFill>
              <a:latin typeface="Open Sans"/>
              <a:ea typeface="Open Sans"/>
              <a:cs typeface="Open Sans"/>
              <a:sym typeface="Open Sans"/>
            </a:endParaRPr>
          </a:p>
          <a:p>
            <a:pPr indent="0" lvl="0" marL="0" rtl="0" algn="l">
              <a:spcBef>
                <a:spcPts val="0"/>
              </a:spcBef>
              <a:spcAft>
                <a:spcPts val="0"/>
              </a:spcAft>
              <a:buNone/>
            </a:pPr>
            <a:r>
              <a:t/>
            </a:r>
            <a:endParaRPr b="1" sz="800">
              <a:solidFill>
                <a:srgbClr val="D9EAD3"/>
              </a:solidFill>
              <a:latin typeface="Open Sans"/>
              <a:ea typeface="Open Sans"/>
              <a:cs typeface="Open Sans"/>
              <a:sym typeface="Open Sans"/>
            </a:endParaRPr>
          </a:p>
          <a:p>
            <a:pPr indent="0" lvl="0" marL="0" rtl="0" algn="l">
              <a:spcBef>
                <a:spcPts val="0"/>
              </a:spcBef>
              <a:spcAft>
                <a:spcPts val="0"/>
              </a:spcAft>
              <a:buNone/>
            </a:pPr>
            <a:r>
              <a:t/>
            </a:r>
            <a:endParaRPr b="1" sz="800">
              <a:solidFill>
                <a:srgbClr val="D9EAD3"/>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554" name="Shape 554"/>
        <p:cNvGrpSpPr/>
        <p:nvPr/>
      </p:nvGrpSpPr>
      <p:grpSpPr>
        <a:xfrm>
          <a:off x="0" y="0"/>
          <a:ext cx="0" cy="0"/>
          <a:chOff x="0" y="0"/>
          <a:chExt cx="0" cy="0"/>
        </a:xfrm>
      </p:grpSpPr>
      <p:pic>
        <p:nvPicPr>
          <p:cNvPr descr="What is aperture in photography? | Adobe" id="555" name="Google Shape;555;p42"/>
          <p:cNvPicPr preferRelativeResize="0"/>
          <p:nvPr/>
        </p:nvPicPr>
        <p:blipFill>
          <a:blip r:embed="rId3">
            <a:alphaModFix/>
          </a:blip>
          <a:stretch>
            <a:fillRect/>
          </a:stretch>
        </p:blipFill>
        <p:spPr>
          <a:xfrm>
            <a:off x="0" y="434487"/>
            <a:ext cx="9144000" cy="4274535"/>
          </a:xfrm>
          <a:prstGeom prst="rect">
            <a:avLst/>
          </a:prstGeom>
          <a:noFill/>
          <a:ln>
            <a:noFill/>
          </a:ln>
        </p:spPr>
      </p:pic>
      <p:sp>
        <p:nvSpPr>
          <p:cNvPr id="556" name="Google Shape;556;p42"/>
          <p:cNvSpPr txBox="1"/>
          <p:nvPr>
            <p:ph type="title"/>
          </p:nvPr>
        </p:nvSpPr>
        <p:spPr>
          <a:xfrm>
            <a:off x="2238600" y="1856095"/>
            <a:ext cx="4666800" cy="14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rPr>
              <a:t>Camera</a:t>
            </a:r>
            <a:endParaRPr>
              <a:solidFill>
                <a:srgbClr val="B7B7B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E3D9"/>
        </a:solidFill>
      </p:bgPr>
    </p:bg>
    <p:spTree>
      <p:nvGrpSpPr>
        <p:cNvPr id="560" name="Shape 560"/>
        <p:cNvGrpSpPr/>
        <p:nvPr/>
      </p:nvGrpSpPr>
      <p:grpSpPr>
        <a:xfrm>
          <a:off x="0" y="0"/>
          <a:ext cx="0" cy="0"/>
          <a:chOff x="0" y="0"/>
          <a:chExt cx="0" cy="0"/>
        </a:xfrm>
      </p:grpSpPr>
      <p:sp>
        <p:nvSpPr>
          <p:cNvPr id="561" name="Google Shape;561;p43"/>
          <p:cNvSpPr txBox="1"/>
          <p:nvPr/>
        </p:nvSpPr>
        <p:spPr>
          <a:xfrm>
            <a:off x="561100" y="422275"/>
            <a:ext cx="51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Design Choice</a:t>
            </a:r>
            <a:endParaRPr sz="3600">
              <a:latin typeface="Oswald"/>
              <a:ea typeface="Oswald"/>
              <a:cs typeface="Oswald"/>
              <a:sym typeface="Oswald"/>
            </a:endParaRPr>
          </a:p>
        </p:txBody>
      </p:sp>
      <p:sp>
        <p:nvSpPr>
          <p:cNvPr id="562" name="Google Shape;562;p43"/>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63" name="Google Shape;563;p43"/>
          <p:cNvSpPr txBox="1"/>
          <p:nvPr/>
        </p:nvSpPr>
        <p:spPr>
          <a:xfrm>
            <a:off x="561100" y="1128950"/>
            <a:ext cx="7773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Cameras</a:t>
            </a:r>
            <a:r>
              <a:rPr lang="en">
                <a:solidFill>
                  <a:schemeClr val="dk1"/>
                </a:solidFill>
                <a:latin typeface="Open Sans"/>
                <a:ea typeface="Open Sans"/>
                <a:cs typeface="Open Sans"/>
                <a:sym typeface="Open Sans"/>
              </a:rPr>
              <a:t> are versatile in its ability to solve multiple problems.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Camera’s can:</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Detect multiple vehicles and parking spots.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Provide security </a:t>
            </a:r>
            <a:r>
              <a:rPr lang="en">
                <a:solidFill>
                  <a:schemeClr val="dk1"/>
                </a:solidFill>
                <a:latin typeface="Open Sans"/>
                <a:ea typeface="Open Sans"/>
                <a:cs typeface="Open Sans"/>
                <a:sym typeface="Open Sans"/>
              </a:rPr>
              <a:t>surveillance.</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Be self sufficient (Solar Power).</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Be operated 24/7 regardless of weather conditions (With appropriate physical housing).</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Due to these reasons, omitting the use of cameras for our solution results in suboptimal results.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We have decided to use the </a:t>
            </a:r>
            <a:r>
              <a:rPr b="1" lang="en">
                <a:solidFill>
                  <a:schemeClr val="dk1"/>
                </a:solidFill>
                <a:latin typeface="Open Sans"/>
                <a:ea typeface="Open Sans"/>
                <a:cs typeface="Open Sans"/>
                <a:sym typeface="Open Sans"/>
              </a:rPr>
              <a:t>ESPCAM </a:t>
            </a:r>
            <a:r>
              <a:rPr lang="en">
                <a:solidFill>
                  <a:schemeClr val="dk1"/>
                </a:solidFill>
                <a:latin typeface="Open Sans"/>
                <a:ea typeface="Open Sans"/>
                <a:cs typeface="Open Sans"/>
                <a:sym typeface="Open Sans"/>
              </a:rPr>
              <a:t>as it hits most of the points mentioned above.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E3D9"/>
        </a:solidFill>
      </p:bgPr>
    </p:bg>
    <p:spTree>
      <p:nvGrpSpPr>
        <p:cNvPr id="567" name="Shape 567"/>
        <p:cNvGrpSpPr/>
        <p:nvPr/>
      </p:nvGrpSpPr>
      <p:grpSpPr>
        <a:xfrm>
          <a:off x="0" y="0"/>
          <a:ext cx="0" cy="0"/>
          <a:chOff x="0" y="0"/>
          <a:chExt cx="0" cy="0"/>
        </a:xfrm>
      </p:grpSpPr>
      <p:sp>
        <p:nvSpPr>
          <p:cNvPr id="568" name="Google Shape;568;p44"/>
          <p:cNvSpPr txBox="1"/>
          <p:nvPr/>
        </p:nvSpPr>
        <p:spPr>
          <a:xfrm>
            <a:off x="561100" y="422275"/>
            <a:ext cx="7717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System interconnectivity and more Design Choices</a:t>
            </a:r>
            <a:endParaRPr sz="3600">
              <a:latin typeface="Oswald"/>
              <a:ea typeface="Oswald"/>
              <a:cs typeface="Oswald"/>
              <a:sym typeface="Oswald"/>
            </a:endParaRPr>
          </a:p>
        </p:txBody>
      </p:sp>
      <p:sp>
        <p:nvSpPr>
          <p:cNvPr id="569" name="Google Shape;569;p44"/>
          <p:cNvSpPr txBox="1"/>
          <p:nvPr/>
        </p:nvSpPr>
        <p:spPr>
          <a:xfrm>
            <a:off x="9480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70" name="Google Shape;570;p44"/>
          <p:cNvSpPr txBox="1"/>
          <p:nvPr/>
        </p:nvSpPr>
        <p:spPr>
          <a:xfrm>
            <a:off x="533350" y="1841300"/>
            <a:ext cx="77733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rPr b="1" lang="en">
                <a:solidFill>
                  <a:schemeClr val="dk1"/>
                </a:solidFill>
                <a:latin typeface="Open Sans"/>
                <a:ea typeface="Open Sans"/>
                <a:cs typeface="Open Sans"/>
                <a:sym typeface="Open Sans"/>
              </a:rPr>
              <a:t>Cameras’ alone are not capable of managing a seamless parking experience.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rPr b="1" lang="en">
                <a:solidFill>
                  <a:schemeClr val="dk1"/>
                </a:solidFill>
                <a:latin typeface="Open Sans"/>
                <a:ea typeface="Open Sans"/>
                <a:cs typeface="Open Sans"/>
                <a:sym typeface="Open Sans"/>
              </a:rPr>
              <a:t>Customers need a way to interact with the system in a user friendly manner.</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 </a:t>
            </a:r>
            <a:endParaRPr b="1">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4" name="Shape 574"/>
        <p:cNvGrpSpPr/>
        <p:nvPr/>
      </p:nvGrpSpPr>
      <p:grpSpPr>
        <a:xfrm>
          <a:off x="0" y="0"/>
          <a:ext cx="0" cy="0"/>
          <a:chOff x="0" y="0"/>
          <a:chExt cx="0" cy="0"/>
        </a:xfrm>
      </p:grpSpPr>
      <p:pic>
        <p:nvPicPr>
          <p:cNvPr id="575" name="Google Shape;575;p45"/>
          <p:cNvPicPr preferRelativeResize="0"/>
          <p:nvPr/>
        </p:nvPicPr>
        <p:blipFill>
          <a:blip r:embed="rId3">
            <a:alphaModFix/>
          </a:blip>
          <a:stretch>
            <a:fillRect/>
          </a:stretch>
        </p:blipFill>
        <p:spPr>
          <a:xfrm>
            <a:off x="0" y="0"/>
            <a:ext cx="6857974" cy="5143500"/>
          </a:xfrm>
          <a:prstGeom prst="rect">
            <a:avLst/>
          </a:prstGeom>
          <a:noFill/>
          <a:ln>
            <a:noFill/>
          </a:ln>
        </p:spPr>
      </p:pic>
      <p:sp>
        <p:nvSpPr>
          <p:cNvPr id="576" name="Google Shape;576;p45"/>
          <p:cNvSpPr txBox="1"/>
          <p:nvPr>
            <p:ph idx="2" type="title"/>
          </p:nvPr>
        </p:nvSpPr>
        <p:spPr>
          <a:xfrm flipH="1">
            <a:off x="5151275" y="2446325"/>
            <a:ext cx="3405300" cy="24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300">
                <a:solidFill>
                  <a:schemeClr val="lt1"/>
                </a:solidFill>
              </a:rPr>
              <a:t>IOT</a:t>
            </a:r>
            <a:r>
              <a:rPr b="1" lang="en" sz="7300"/>
              <a:t> </a:t>
            </a:r>
            <a:r>
              <a:rPr b="1" lang="en" sz="7300">
                <a:solidFill>
                  <a:schemeClr val="lt1"/>
                </a:solidFill>
              </a:rPr>
              <a:t>Devi</a:t>
            </a:r>
            <a:r>
              <a:rPr b="1" lang="en" sz="7300"/>
              <a:t>ces</a:t>
            </a:r>
            <a:endParaRPr b="1" sz="7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E3D9"/>
        </a:solidFill>
      </p:bgPr>
    </p:bg>
    <p:spTree>
      <p:nvGrpSpPr>
        <p:cNvPr id="580" name="Shape 580"/>
        <p:cNvGrpSpPr/>
        <p:nvPr/>
      </p:nvGrpSpPr>
      <p:grpSpPr>
        <a:xfrm>
          <a:off x="0" y="0"/>
          <a:ext cx="0" cy="0"/>
          <a:chOff x="0" y="0"/>
          <a:chExt cx="0" cy="0"/>
        </a:xfrm>
      </p:grpSpPr>
      <p:sp>
        <p:nvSpPr>
          <p:cNvPr id="581" name="Google Shape;581;p46"/>
          <p:cNvSpPr txBox="1"/>
          <p:nvPr/>
        </p:nvSpPr>
        <p:spPr>
          <a:xfrm>
            <a:off x="561100" y="422275"/>
            <a:ext cx="7717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System interconnectivity and more Design Choices</a:t>
            </a:r>
            <a:endParaRPr sz="3600">
              <a:latin typeface="Oswald"/>
              <a:ea typeface="Oswald"/>
              <a:cs typeface="Oswald"/>
              <a:sym typeface="Oswald"/>
            </a:endParaRPr>
          </a:p>
        </p:txBody>
      </p:sp>
      <p:sp>
        <p:nvSpPr>
          <p:cNvPr id="582" name="Google Shape;582;p46"/>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3" name="Google Shape;583;p46"/>
          <p:cNvSpPr txBox="1"/>
          <p:nvPr/>
        </p:nvSpPr>
        <p:spPr>
          <a:xfrm>
            <a:off x="533350" y="1841300"/>
            <a:ext cx="7773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With the help of IOT devices, we can implement onsite hardware solutions that can link the customer to our on-site system.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There are many IOT devices that are valid candidates for our mission, however we picked the following based on the popularity and the documentation quality and quantity available.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ESP32, ESPCAM, LED lights and some weighing Sensors combined with the </a:t>
            </a:r>
            <a:r>
              <a:rPr b="1" lang="en" u="sng">
                <a:solidFill>
                  <a:schemeClr val="hlink"/>
                </a:solidFill>
                <a:latin typeface="Open Sans"/>
                <a:ea typeface="Open Sans"/>
                <a:cs typeface="Open Sans"/>
                <a:sym typeface="Open Sans"/>
                <a:hlinkClick r:id="rId3"/>
              </a:rPr>
              <a:t>HX711 </a:t>
            </a:r>
            <a:r>
              <a:rPr b="1" lang="en">
                <a:solidFill>
                  <a:schemeClr val="dk1"/>
                </a:solidFill>
                <a:latin typeface="Open Sans"/>
                <a:ea typeface="Open Sans"/>
                <a:cs typeface="Open Sans"/>
                <a:sym typeface="Open Sans"/>
              </a:rPr>
              <a:t>breakout board (Analog to Digital Converter for Weight Scales) are some of the devices that ticks the right boxes which we have chosen to integrate within our system.</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 </a:t>
            </a:r>
            <a:endParaRPr b="1">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E3D9"/>
        </a:solidFill>
      </p:bgPr>
    </p:bg>
    <p:spTree>
      <p:nvGrpSpPr>
        <p:cNvPr id="587" name="Shape 587"/>
        <p:cNvGrpSpPr/>
        <p:nvPr/>
      </p:nvGrpSpPr>
      <p:grpSpPr>
        <a:xfrm>
          <a:off x="0" y="0"/>
          <a:ext cx="0" cy="0"/>
          <a:chOff x="0" y="0"/>
          <a:chExt cx="0" cy="0"/>
        </a:xfrm>
      </p:grpSpPr>
      <p:sp>
        <p:nvSpPr>
          <p:cNvPr id="588" name="Google Shape;588;p47"/>
          <p:cNvSpPr txBox="1"/>
          <p:nvPr/>
        </p:nvSpPr>
        <p:spPr>
          <a:xfrm>
            <a:off x="561100" y="422275"/>
            <a:ext cx="7717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System interconnectivity and more Design Choices Continued…</a:t>
            </a:r>
            <a:endParaRPr sz="3600">
              <a:latin typeface="Oswald"/>
              <a:ea typeface="Oswald"/>
              <a:cs typeface="Oswald"/>
              <a:sym typeface="Oswald"/>
            </a:endParaRPr>
          </a:p>
        </p:txBody>
      </p:sp>
      <p:sp>
        <p:nvSpPr>
          <p:cNvPr id="589" name="Google Shape;589;p47"/>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90" name="Google Shape;590;p47"/>
          <p:cNvSpPr txBox="1"/>
          <p:nvPr/>
        </p:nvSpPr>
        <p:spPr>
          <a:xfrm>
            <a:off x="533350" y="1841300"/>
            <a:ext cx="7773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Although IOT devices on-site help us bridge the gap between onsite functionality Users, it is critical that users </a:t>
            </a:r>
            <a:r>
              <a:rPr b="1" lang="en">
                <a:solidFill>
                  <a:schemeClr val="dk1"/>
                </a:solidFill>
                <a:latin typeface="Open Sans"/>
                <a:ea typeface="Open Sans"/>
                <a:cs typeface="Open Sans"/>
                <a:sym typeface="Open Sans"/>
              </a:rPr>
              <a:t>can interact with the system externally. In today's age, with the prevalence of smartphones, taking advantage of the web is just as important. Hence a call to design and implement a mobile web application is necessary.</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 </a:t>
            </a:r>
            <a:endParaRPr b="1">
              <a:solidFill>
                <a:schemeClr val="dk1"/>
              </a:solidFill>
              <a:latin typeface="Open Sans"/>
              <a:ea typeface="Open Sans"/>
              <a:cs typeface="Open Sans"/>
              <a:sym typeface="Open Sans"/>
            </a:endParaRPr>
          </a:p>
        </p:txBody>
      </p:sp>
      <p:pic>
        <p:nvPicPr>
          <p:cNvPr id="591" name="Google Shape;591;p47"/>
          <p:cNvPicPr preferRelativeResize="0"/>
          <p:nvPr/>
        </p:nvPicPr>
        <p:blipFill>
          <a:blip r:embed="rId3">
            <a:alphaModFix/>
          </a:blip>
          <a:stretch>
            <a:fillRect/>
          </a:stretch>
        </p:blipFill>
        <p:spPr>
          <a:xfrm>
            <a:off x="5070619" y="3081725"/>
            <a:ext cx="2194176" cy="171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95" name="Shape 595"/>
        <p:cNvGrpSpPr/>
        <p:nvPr/>
      </p:nvGrpSpPr>
      <p:grpSpPr>
        <a:xfrm>
          <a:off x="0" y="0"/>
          <a:ext cx="0" cy="0"/>
          <a:chOff x="0" y="0"/>
          <a:chExt cx="0" cy="0"/>
        </a:xfrm>
      </p:grpSpPr>
      <p:sp>
        <p:nvSpPr>
          <p:cNvPr id="596" name="Google Shape;596;p48"/>
          <p:cNvSpPr txBox="1"/>
          <p:nvPr>
            <p:ph type="title"/>
          </p:nvPr>
        </p:nvSpPr>
        <p:spPr>
          <a:xfrm>
            <a:off x="1489925" y="2573725"/>
            <a:ext cx="22884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txBox="1"/>
          <p:nvPr>
            <p:ph idx="2" type="title"/>
          </p:nvPr>
        </p:nvSpPr>
        <p:spPr>
          <a:xfrm>
            <a:off x="5143500" y="1836600"/>
            <a:ext cx="36246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App Design</a:t>
            </a:r>
            <a:endParaRPr/>
          </a:p>
        </p:txBody>
      </p:sp>
      <p:sp>
        <p:nvSpPr>
          <p:cNvPr id="598" name="Google Shape;598;p48"/>
          <p:cNvSpPr txBox="1"/>
          <p:nvPr>
            <p:ph idx="1" type="subTitle"/>
          </p:nvPr>
        </p:nvSpPr>
        <p:spPr>
          <a:xfrm>
            <a:off x="1489925" y="3205500"/>
            <a:ext cx="24522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9" name="Google Shape;599;p48"/>
          <p:cNvPicPr preferRelativeResize="0"/>
          <p:nvPr/>
        </p:nvPicPr>
        <p:blipFill>
          <a:blip r:embed="rId3">
            <a:alphaModFix/>
          </a:blip>
          <a:stretch>
            <a:fillRect/>
          </a:stretch>
        </p:blipFill>
        <p:spPr>
          <a:xfrm>
            <a:off x="0" y="0"/>
            <a:ext cx="51435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1"/>
          <p:cNvSpPr txBox="1"/>
          <p:nvPr>
            <p:ph type="title"/>
          </p:nvPr>
        </p:nvSpPr>
        <p:spPr>
          <a:xfrm>
            <a:off x="603188" y="1444225"/>
            <a:ext cx="16449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&amp; OBJECTIVE</a:t>
            </a:r>
            <a:endParaRPr/>
          </a:p>
        </p:txBody>
      </p:sp>
      <p:sp>
        <p:nvSpPr>
          <p:cNvPr id="452" name="Google Shape;452;p31"/>
          <p:cNvSpPr txBox="1"/>
          <p:nvPr>
            <p:ph idx="2" type="title"/>
          </p:nvPr>
        </p:nvSpPr>
        <p:spPr>
          <a:xfrm>
            <a:off x="934088" y="546050"/>
            <a:ext cx="983100" cy="103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3" name="Google Shape;453;p31"/>
          <p:cNvSpPr txBox="1"/>
          <p:nvPr>
            <p:ph idx="3" type="title"/>
          </p:nvPr>
        </p:nvSpPr>
        <p:spPr>
          <a:xfrm>
            <a:off x="2504638" y="1289100"/>
            <a:ext cx="2054100" cy="5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DEFINITION</a:t>
            </a:r>
            <a:endParaRPr/>
          </a:p>
        </p:txBody>
      </p:sp>
      <p:sp>
        <p:nvSpPr>
          <p:cNvPr id="454" name="Google Shape;454;p31"/>
          <p:cNvSpPr txBox="1"/>
          <p:nvPr>
            <p:ph idx="4" type="title"/>
          </p:nvPr>
        </p:nvSpPr>
        <p:spPr>
          <a:xfrm>
            <a:off x="3055287" y="388099"/>
            <a:ext cx="952800" cy="118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5" name="Google Shape;455;p31"/>
          <p:cNvSpPr txBox="1"/>
          <p:nvPr>
            <p:ph idx="6" type="title"/>
          </p:nvPr>
        </p:nvSpPr>
        <p:spPr>
          <a:xfrm>
            <a:off x="4832925" y="1311002"/>
            <a:ext cx="1530900" cy="54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456" name="Google Shape;456;p31"/>
          <p:cNvSpPr txBox="1"/>
          <p:nvPr>
            <p:ph idx="7" type="title"/>
          </p:nvPr>
        </p:nvSpPr>
        <p:spPr>
          <a:xfrm>
            <a:off x="5101588" y="461175"/>
            <a:ext cx="983100" cy="109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457" name="Google Shape;457;p31"/>
          <p:cNvCxnSpPr/>
          <p:nvPr/>
        </p:nvCxnSpPr>
        <p:spPr>
          <a:xfrm>
            <a:off x="2439077" y="625175"/>
            <a:ext cx="0" cy="1196400"/>
          </a:xfrm>
          <a:prstGeom prst="straightConnector1">
            <a:avLst/>
          </a:prstGeom>
          <a:noFill/>
          <a:ln cap="flat" cmpd="sng" w="19050">
            <a:solidFill>
              <a:schemeClr val="dk1"/>
            </a:solidFill>
            <a:prstDash val="solid"/>
            <a:round/>
            <a:headEnd len="med" w="med" type="none"/>
            <a:tailEnd len="med" w="med" type="none"/>
          </a:ln>
        </p:spPr>
      </p:cxnSp>
      <p:cxnSp>
        <p:nvCxnSpPr>
          <p:cNvPr id="458" name="Google Shape;458;p31"/>
          <p:cNvCxnSpPr/>
          <p:nvPr/>
        </p:nvCxnSpPr>
        <p:spPr>
          <a:xfrm>
            <a:off x="4693202" y="625169"/>
            <a:ext cx="0" cy="1196400"/>
          </a:xfrm>
          <a:prstGeom prst="straightConnector1">
            <a:avLst/>
          </a:prstGeom>
          <a:noFill/>
          <a:ln cap="flat" cmpd="sng" w="19050">
            <a:solidFill>
              <a:schemeClr val="dk1"/>
            </a:solidFill>
            <a:prstDash val="solid"/>
            <a:round/>
            <a:headEnd len="med" w="med" type="none"/>
            <a:tailEnd len="med" w="med" type="none"/>
          </a:ln>
        </p:spPr>
      </p:cxnSp>
      <p:sp>
        <p:nvSpPr>
          <p:cNvPr id="459" name="Google Shape;459;p31"/>
          <p:cNvSpPr txBox="1"/>
          <p:nvPr>
            <p:ph type="title"/>
          </p:nvPr>
        </p:nvSpPr>
        <p:spPr>
          <a:xfrm>
            <a:off x="836225" y="4122400"/>
            <a:ext cx="1354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460" name="Google Shape;460;p31"/>
          <p:cNvSpPr txBox="1"/>
          <p:nvPr>
            <p:ph idx="2" type="title"/>
          </p:nvPr>
        </p:nvSpPr>
        <p:spPr>
          <a:xfrm>
            <a:off x="1021925" y="3134725"/>
            <a:ext cx="983100" cy="103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61" name="Google Shape;461;p31"/>
          <p:cNvSpPr txBox="1"/>
          <p:nvPr>
            <p:ph idx="3" type="title"/>
          </p:nvPr>
        </p:nvSpPr>
        <p:spPr>
          <a:xfrm>
            <a:off x="3374475" y="4155015"/>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462" name="Google Shape;462;p31"/>
          <p:cNvSpPr txBox="1"/>
          <p:nvPr>
            <p:ph idx="4" type="title"/>
          </p:nvPr>
        </p:nvSpPr>
        <p:spPr>
          <a:xfrm>
            <a:off x="3942675" y="2845221"/>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63" name="Google Shape;463;p31"/>
          <p:cNvSpPr txBox="1"/>
          <p:nvPr>
            <p:ph idx="6" type="title"/>
          </p:nvPr>
        </p:nvSpPr>
        <p:spPr>
          <a:xfrm>
            <a:off x="6384950" y="4122400"/>
            <a:ext cx="21393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MANAGEMENT</a:t>
            </a:r>
            <a:endParaRPr/>
          </a:p>
        </p:txBody>
      </p:sp>
      <p:sp>
        <p:nvSpPr>
          <p:cNvPr id="464" name="Google Shape;464;p31"/>
          <p:cNvSpPr txBox="1"/>
          <p:nvPr>
            <p:ph idx="7" type="title"/>
          </p:nvPr>
        </p:nvSpPr>
        <p:spPr>
          <a:xfrm>
            <a:off x="6953175" y="2812600"/>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cxnSp>
        <p:nvCxnSpPr>
          <p:cNvPr id="465" name="Google Shape;465;p31"/>
          <p:cNvCxnSpPr/>
          <p:nvPr/>
        </p:nvCxnSpPr>
        <p:spPr>
          <a:xfrm>
            <a:off x="2929215" y="3499175"/>
            <a:ext cx="0" cy="1196400"/>
          </a:xfrm>
          <a:prstGeom prst="straightConnector1">
            <a:avLst/>
          </a:prstGeom>
          <a:noFill/>
          <a:ln cap="flat" cmpd="sng" w="19050">
            <a:solidFill>
              <a:schemeClr val="dk1"/>
            </a:solidFill>
            <a:prstDash val="solid"/>
            <a:round/>
            <a:headEnd len="med" w="med" type="none"/>
            <a:tailEnd len="med" w="med" type="none"/>
          </a:ln>
        </p:spPr>
      </p:cxnSp>
      <p:cxnSp>
        <p:nvCxnSpPr>
          <p:cNvPr id="466" name="Google Shape;466;p31"/>
          <p:cNvCxnSpPr/>
          <p:nvPr/>
        </p:nvCxnSpPr>
        <p:spPr>
          <a:xfrm>
            <a:off x="5992690" y="3521094"/>
            <a:ext cx="0" cy="1196400"/>
          </a:xfrm>
          <a:prstGeom prst="straightConnector1">
            <a:avLst/>
          </a:prstGeom>
          <a:noFill/>
          <a:ln cap="flat" cmpd="sng" w="19050">
            <a:solidFill>
              <a:schemeClr val="dk1"/>
            </a:solidFill>
            <a:prstDash val="solid"/>
            <a:round/>
            <a:headEnd len="med" w="med" type="none"/>
            <a:tailEnd len="med" w="med" type="none"/>
          </a:ln>
        </p:spPr>
      </p:cxnSp>
      <p:cxnSp>
        <p:nvCxnSpPr>
          <p:cNvPr id="467" name="Google Shape;467;p31"/>
          <p:cNvCxnSpPr/>
          <p:nvPr/>
        </p:nvCxnSpPr>
        <p:spPr>
          <a:xfrm>
            <a:off x="6503527" y="625169"/>
            <a:ext cx="0" cy="1196400"/>
          </a:xfrm>
          <a:prstGeom prst="straightConnector1">
            <a:avLst/>
          </a:prstGeom>
          <a:noFill/>
          <a:ln cap="flat" cmpd="sng" w="19050">
            <a:solidFill>
              <a:schemeClr val="dk1"/>
            </a:solidFill>
            <a:prstDash val="solid"/>
            <a:round/>
            <a:headEnd len="med" w="med" type="none"/>
            <a:tailEnd len="med" w="med" type="none"/>
          </a:ln>
        </p:spPr>
      </p:cxnSp>
      <p:sp>
        <p:nvSpPr>
          <p:cNvPr id="468" name="Google Shape;468;p31"/>
          <p:cNvSpPr txBox="1"/>
          <p:nvPr>
            <p:ph type="title"/>
          </p:nvPr>
        </p:nvSpPr>
        <p:spPr>
          <a:xfrm>
            <a:off x="6568825" y="1341729"/>
            <a:ext cx="1879200" cy="5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&amp; ANALYSIS</a:t>
            </a:r>
            <a:endParaRPr/>
          </a:p>
        </p:txBody>
      </p:sp>
      <p:sp>
        <p:nvSpPr>
          <p:cNvPr id="469" name="Google Shape;469;p31"/>
          <p:cNvSpPr txBox="1"/>
          <p:nvPr>
            <p:ph idx="2" type="title"/>
          </p:nvPr>
        </p:nvSpPr>
        <p:spPr>
          <a:xfrm>
            <a:off x="7016888" y="461175"/>
            <a:ext cx="983100" cy="10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E3D9"/>
        </a:solidFill>
      </p:bgPr>
    </p:bg>
    <p:spTree>
      <p:nvGrpSpPr>
        <p:cNvPr id="603" name="Shape 603"/>
        <p:cNvGrpSpPr/>
        <p:nvPr/>
      </p:nvGrpSpPr>
      <p:grpSpPr>
        <a:xfrm>
          <a:off x="0" y="0"/>
          <a:ext cx="0" cy="0"/>
          <a:chOff x="0" y="0"/>
          <a:chExt cx="0" cy="0"/>
        </a:xfrm>
      </p:grpSpPr>
      <p:sp>
        <p:nvSpPr>
          <p:cNvPr id="604" name="Google Shape;604;p49"/>
          <p:cNvSpPr txBox="1"/>
          <p:nvPr/>
        </p:nvSpPr>
        <p:spPr>
          <a:xfrm>
            <a:off x="561100" y="422275"/>
            <a:ext cx="771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Design Choices</a:t>
            </a:r>
            <a:endParaRPr sz="3600">
              <a:latin typeface="Oswald"/>
              <a:ea typeface="Oswald"/>
              <a:cs typeface="Oswald"/>
              <a:sym typeface="Oswald"/>
            </a:endParaRPr>
          </a:p>
        </p:txBody>
      </p:sp>
      <p:sp>
        <p:nvSpPr>
          <p:cNvPr id="605" name="Google Shape;605;p49"/>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06" name="Google Shape;606;p49"/>
          <p:cNvSpPr txBox="1"/>
          <p:nvPr/>
        </p:nvSpPr>
        <p:spPr>
          <a:xfrm>
            <a:off x="533350" y="1338600"/>
            <a:ext cx="7773300" cy="32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Open Sans"/>
                <a:ea typeface="Open Sans"/>
                <a:cs typeface="Open Sans"/>
                <a:sym typeface="Open Sans"/>
              </a:rPr>
              <a:t>Other solutions such as mobile applications based on IOS/</a:t>
            </a:r>
            <a:r>
              <a:rPr b="1" lang="en">
                <a:solidFill>
                  <a:schemeClr val="dk1"/>
                </a:solidFill>
                <a:latin typeface="Open Sans"/>
                <a:ea typeface="Open Sans"/>
                <a:cs typeface="Open Sans"/>
                <a:sym typeface="Open Sans"/>
              </a:rPr>
              <a:t>Android, or Windows/Linux based applications are not appropriate for this use case.</a:t>
            </a:r>
            <a:endParaRPr b="1">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a:solidFill>
                  <a:schemeClr val="dk1"/>
                </a:solidFill>
                <a:latin typeface="Open Sans"/>
                <a:ea typeface="Open Sans"/>
                <a:cs typeface="Open Sans"/>
                <a:sym typeface="Open Sans"/>
              </a:rPr>
              <a:t>Rather the most appropriate in this scenario would a Web-Based application in the cloud, due to the following reasons:</a:t>
            </a:r>
            <a:endParaRPr b="1">
              <a:solidFill>
                <a:schemeClr val="dk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Platform independent</a:t>
            </a:r>
            <a:endParaRPr b="1">
              <a:solidFill>
                <a:schemeClr val="dk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Only requires access to internet</a:t>
            </a:r>
            <a:endParaRPr b="1">
              <a:solidFill>
                <a:schemeClr val="dk1"/>
              </a:solidFill>
              <a:latin typeface="Open Sans"/>
              <a:ea typeface="Open Sans"/>
              <a:cs typeface="Open Sans"/>
              <a:sym typeface="Open Sans"/>
            </a:endParaRPr>
          </a:p>
          <a:p>
            <a:pPr indent="-317500" lvl="1" marL="914400" rtl="0" algn="l">
              <a:lnSpc>
                <a:spcPct val="115000"/>
              </a:lnSpc>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Access to private network not required</a:t>
            </a:r>
            <a:endParaRPr b="1">
              <a:solidFill>
                <a:schemeClr val="dk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Improves usability as there is no need for installation and setup</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 </a:t>
            </a:r>
            <a:endParaRPr b="1">
              <a:solidFill>
                <a:schemeClr val="dk1"/>
              </a:solidFill>
              <a:latin typeface="Open Sans"/>
              <a:ea typeface="Open Sans"/>
              <a:cs typeface="Open Sans"/>
              <a:sym typeface="Open Sans"/>
            </a:endParaRPr>
          </a:p>
        </p:txBody>
      </p:sp>
      <p:pic>
        <p:nvPicPr>
          <p:cNvPr id="607" name="Google Shape;607;p49"/>
          <p:cNvPicPr preferRelativeResize="0"/>
          <p:nvPr/>
        </p:nvPicPr>
        <p:blipFill>
          <a:blip r:embed="rId3">
            <a:alphaModFix/>
          </a:blip>
          <a:stretch>
            <a:fillRect/>
          </a:stretch>
        </p:blipFill>
        <p:spPr>
          <a:xfrm>
            <a:off x="5259425" y="2372000"/>
            <a:ext cx="3512174" cy="1317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0"/>
          <p:cNvSpPr txBox="1"/>
          <p:nvPr>
            <p:ph idx="2" type="title"/>
          </p:nvPr>
        </p:nvSpPr>
        <p:spPr>
          <a:xfrm>
            <a:off x="1489925" y="1220125"/>
            <a:ext cx="12339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13" name="Google Shape;613;p50"/>
          <p:cNvSpPr txBox="1"/>
          <p:nvPr>
            <p:ph type="title"/>
          </p:nvPr>
        </p:nvSpPr>
        <p:spPr>
          <a:xfrm>
            <a:off x="1489925" y="2644475"/>
            <a:ext cx="33351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grpSp>
        <p:nvGrpSpPr>
          <p:cNvPr id="614" name="Google Shape;614;p50"/>
          <p:cNvGrpSpPr/>
          <p:nvPr/>
        </p:nvGrpSpPr>
        <p:grpSpPr>
          <a:xfrm flipH="1">
            <a:off x="1608664" y="2454243"/>
            <a:ext cx="446222" cy="77476"/>
            <a:chOff x="6146875" y="1767300"/>
            <a:chExt cx="331025" cy="57475"/>
          </a:xfrm>
        </p:grpSpPr>
        <p:sp>
          <p:nvSpPr>
            <p:cNvPr id="615" name="Google Shape;615;p5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8" name="Google Shape;618;p50"/>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22" name="Shape 622"/>
        <p:cNvGrpSpPr/>
        <p:nvPr/>
      </p:nvGrpSpPr>
      <p:grpSpPr>
        <a:xfrm>
          <a:off x="0" y="0"/>
          <a:ext cx="0" cy="0"/>
          <a:chOff x="0" y="0"/>
          <a:chExt cx="0" cy="0"/>
        </a:xfrm>
      </p:grpSpPr>
      <p:sp>
        <p:nvSpPr>
          <p:cNvPr id="623" name="Google Shape;623;p51"/>
          <p:cNvSpPr txBox="1"/>
          <p:nvPr/>
        </p:nvSpPr>
        <p:spPr>
          <a:xfrm>
            <a:off x="561100" y="271450"/>
            <a:ext cx="48363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latin typeface="Oswald"/>
                <a:ea typeface="Oswald"/>
                <a:cs typeface="Oswald"/>
                <a:sym typeface="Oswald"/>
              </a:rPr>
              <a:t>Challenge 1 &amp; Solution: Solving Customer Entry and Exit</a:t>
            </a:r>
            <a:endParaRPr sz="3400">
              <a:latin typeface="Oswald"/>
              <a:ea typeface="Oswald"/>
              <a:cs typeface="Oswald"/>
              <a:sym typeface="Oswald"/>
            </a:endParaRPr>
          </a:p>
        </p:txBody>
      </p:sp>
      <p:sp>
        <p:nvSpPr>
          <p:cNvPr id="624" name="Google Shape;624;p51"/>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25" name="Google Shape;625;p51"/>
          <p:cNvSpPr txBox="1"/>
          <p:nvPr/>
        </p:nvSpPr>
        <p:spPr>
          <a:xfrm>
            <a:off x="561100" y="2026150"/>
            <a:ext cx="44475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Open Sans"/>
                <a:ea typeface="Open Sans"/>
                <a:cs typeface="Open Sans"/>
                <a:sym typeface="Open Sans"/>
              </a:rPr>
              <a:t>Entry and Exit Points are critical points in a parking lot. It is important to ensure a safe a seamless experience for the user. We have decided to incorporate a 2 gate system for the entry for user authentication. Here is the </a:t>
            </a:r>
            <a:r>
              <a:rPr b="1" lang="en" sz="1300">
                <a:solidFill>
                  <a:schemeClr val="dk1"/>
                </a:solidFill>
                <a:latin typeface="Open Sans"/>
                <a:ea typeface="Open Sans"/>
                <a:cs typeface="Open Sans"/>
                <a:sym typeface="Open Sans"/>
              </a:rPr>
              <a:t>protocol</a:t>
            </a:r>
            <a:r>
              <a:rPr b="1" lang="en" sz="1300">
                <a:solidFill>
                  <a:schemeClr val="dk1"/>
                </a:solidFill>
                <a:latin typeface="Open Sans"/>
                <a:ea typeface="Open Sans"/>
                <a:cs typeface="Open Sans"/>
                <a:sym typeface="Open Sans"/>
              </a:rPr>
              <a:t> that users must follow for the entrance.</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User will be stopped at the first gate so they can scan the QR code on their phone to the camera.</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If user fails the authorization attempts, they are redirected out of the system through the U-Turn exit.</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Otherwise, user may continue ahead.</a:t>
            </a:r>
            <a:endParaRPr b="1" sz="1300">
              <a:solidFill>
                <a:schemeClr val="dk1"/>
              </a:solidFill>
              <a:latin typeface="Open Sans"/>
              <a:ea typeface="Open Sans"/>
              <a:cs typeface="Open Sans"/>
              <a:sym typeface="Open Sans"/>
            </a:endParaRPr>
          </a:p>
        </p:txBody>
      </p:sp>
      <p:pic>
        <p:nvPicPr>
          <p:cNvPr id="626" name="Google Shape;626;p51"/>
          <p:cNvPicPr preferRelativeResize="0"/>
          <p:nvPr/>
        </p:nvPicPr>
        <p:blipFill>
          <a:blip r:embed="rId3">
            <a:alphaModFix/>
          </a:blip>
          <a:stretch>
            <a:fillRect/>
          </a:stretch>
        </p:blipFill>
        <p:spPr>
          <a:xfrm>
            <a:off x="4032239" y="0"/>
            <a:ext cx="685801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30" name="Shape 630"/>
        <p:cNvGrpSpPr/>
        <p:nvPr/>
      </p:nvGrpSpPr>
      <p:grpSpPr>
        <a:xfrm>
          <a:off x="0" y="0"/>
          <a:ext cx="0" cy="0"/>
          <a:chOff x="0" y="0"/>
          <a:chExt cx="0" cy="0"/>
        </a:xfrm>
      </p:grpSpPr>
      <p:sp>
        <p:nvSpPr>
          <p:cNvPr id="631" name="Google Shape;631;p52"/>
          <p:cNvSpPr txBox="1"/>
          <p:nvPr/>
        </p:nvSpPr>
        <p:spPr>
          <a:xfrm>
            <a:off x="561100" y="422275"/>
            <a:ext cx="51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Challenge 1: Continued…</a:t>
            </a:r>
            <a:endParaRPr sz="3600">
              <a:latin typeface="Oswald"/>
              <a:ea typeface="Oswald"/>
              <a:cs typeface="Oswald"/>
              <a:sym typeface="Oswald"/>
            </a:endParaRPr>
          </a:p>
        </p:txBody>
      </p:sp>
      <p:sp>
        <p:nvSpPr>
          <p:cNvPr id="632" name="Google Shape;632;p52"/>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33" name="Google Shape;633;p52"/>
          <p:cNvSpPr txBox="1"/>
          <p:nvPr/>
        </p:nvSpPr>
        <p:spPr>
          <a:xfrm>
            <a:off x="561100" y="1246950"/>
            <a:ext cx="4447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The exit protocol is more simple where the user is stopped to </a:t>
            </a:r>
            <a:r>
              <a:rPr b="1" lang="en">
                <a:solidFill>
                  <a:schemeClr val="dk1"/>
                </a:solidFill>
                <a:latin typeface="Open Sans"/>
                <a:ea typeface="Open Sans"/>
                <a:cs typeface="Open Sans"/>
                <a:sym typeface="Open Sans"/>
              </a:rPr>
              <a:t>acquire</a:t>
            </a:r>
            <a:r>
              <a:rPr b="1" lang="en">
                <a:solidFill>
                  <a:schemeClr val="dk1"/>
                </a:solidFill>
                <a:latin typeface="Open Sans"/>
                <a:ea typeface="Open Sans"/>
                <a:cs typeface="Open Sans"/>
                <a:sym typeface="Open Sans"/>
              </a:rPr>
              <a:t> an exit QR code. The exit QR code serves as an updater/confirmation for when user leaves the parking lot. </a:t>
            </a:r>
            <a:endParaRPr b="1">
              <a:solidFill>
                <a:schemeClr val="dk1"/>
              </a:solidFill>
              <a:latin typeface="Open Sans"/>
              <a:ea typeface="Open Sans"/>
              <a:cs typeface="Open Sans"/>
              <a:sym typeface="Open Sans"/>
            </a:endParaRPr>
          </a:p>
        </p:txBody>
      </p:sp>
      <p:pic>
        <p:nvPicPr>
          <p:cNvPr id="634" name="Google Shape;634;p52"/>
          <p:cNvPicPr preferRelativeResize="0"/>
          <p:nvPr/>
        </p:nvPicPr>
        <p:blipFill>
          <a:blip r:embed="rId3">
            <a:alphaModFix/>
          </a:blip>
          <a:stretch>
            <a:fillRect/>
          </a:stretch>
        </p:blipFill>
        <p:spPr>
          <a:xfrm>
            <a:off x="4032239" y="0"/>
            <a:ext cx="6858011"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38" name="Shape 638"/>
        <p:cNvGrpSpPr/>
        <p:nvPr/>
      </p:nvGrpSpPr>
      <p:grpSpPr>
        <a:xfrm>
          <a:off x="0" y="0"/>
          <a:ext cx="0" cy="0"/>
          <a:chOff x="0" y="0"/>
          <a:chExt cx="0" cy="0"/>
        </a:xfrm>
      </p:grpSpPr>
      <p:sp>
        <p:nvSpPr>
          <p:cNvPr id="639" name="Google Shape;639;p53"/>
          <p:cNvSpPr txBox="1"/>
          <p:nvPr/>
        </p:nvSpPr>
        <p:spPr>
          <a:xfrm>
            <a:off x="322975" y="206375"/>
            <a:ext cx="3351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latin typeface="Oswald"/>
                <a:ea typeface="Oswald"/>
                <a:cs typeface="Oswald"/>
                <a:sym typeface="Oswald"/>
              </a:rPr>
              <a:t>Challenge 2 &amp; Solution: </a:t>
            </a:r>
            <a:r>
              <a:rPr lang="en" sz="3500">
                <a:latin typeface="Oswald"/>
                <a:ea typeface="Oswald"/>
                <a:cs typeface="Oswald"/>
                <a:sym typeface="Oswald"/>
              </a:rPr>
              <a:t>Designing</a:t>
            </a:r>
            <a:r>
              <a:rPr lang="en" sz="3500">
                <a:latin typeface="Oswald"/>
                <a:ea typeface="Oswald"/>
                <a:cs typeface="Oswald"/>
                <a:sym typeface="Oswald"/>
              </a:rPr>
              <a:t> a prototype parking lot model.</a:t>
            </a:r>
            <a:endParaRPr sz="3500">
              <a:latin typeface="Oswald"/>
              <a:ea typeface="Oswald"/>
              <a:cs typeface="Oswald"/>
              <a:sym typeface="Oswald"/>
            </a:endParaRPr>
          </a:p>
        </p:txBody>
      </p:sp>
      <p:sp>
        <p:nvSpPr>
          <p:cNvPr id="640" name="Google Shape;640;p53"/>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41" name="Google Shape;641;p53"/>
          <p:cNvSpPr txBox="1"/>
          <p:nvPr/>
        </p:nvSpPr>
        <p:spPr>
          <a:xfrm>
            <a:off x="322975" y="2502150"/>
            <a:ext cx="3590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As discussed, before, parking lots have no </a:t>
            </a:r>
            <a:r>
              <a:rPr b="1" lang="en">
                <a:solidFill>
                  <a:schemeClr val="dk1"/>
                </a:solidFill>
                <a:latin typeface="Open Sans"/>
                <a:ea typeface="Open Sans"/>
                <a:cs typeface="Open Sans"/>
                <a:sym typeface="Open Sans"/>
              </a:rPr>
              <a:t>similarities</a:t>
            </a:r>
            <a:r>
              <a:rPr b="1" lang="en">
                <a:solidFill>
                  <a:schemeClr val="dk1"/>
                </a:solidFill>
                <a:latin typeface="Open Sans"/>
                <a:ea typeface="Open Sans"/>
                <a:cs typeface="Open Sans"/>
                <a:sym typeface="Open Sans"/>
              </a:rPr>
              <a:t> when it comes to dimensions, shape or other physical properties. We have instead decided to include every type of parking space to account for as many variables as we can. Some of the parking spaces include:</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Accessible parking space.</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Parallel parking space.</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Angled parking space.</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pic>
        <p:nvPicPr>
          <p:cNvPr id="642" name="Google Shape;642;p53"/>
          <p:cNvPicPr preferRelativeResize="0"/>
          <p:nvPr/>
        </p:nvPicPr>
        <p:blipFill>
          <a:blip r:embed="rId3">
            <a:alphaModFix/>
          </a:blip>
          <a:stretch>
            <a:fillRect/>
          </a:stretch>
        </p:blipFill>
        <p:spPr>
          <a:xfrm>
            <a:off x="3985159" y="0"/>
            <a:ext cx="5158845"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46" name="Shape 646"/>
        <p:cNvGrpSpPr/>
        <p:nvPr/>
      </p:nvGrpSpPr>
      <p:grpSpPr>
        <a:xfrm>
          <a:off x="0" y="0"/>
          <a:ext cx="0" cy="0"/>
          <a:chOff x="0" y="0"/>
          <a:chExt cx="0" cy="0"/>
        </a:xfrm>
      </p:grpSpPr>
      <p:sp>
        <p:nvSpPr>
          <p:cNvPr id="647" name="Google Shape;647;p54"/>
          <p:cNvSpPr txBox="1"/>
          <p:nvPr/>
        </p:nvSpPr>
        <p:spPr>
          <a:xfrm>
            <a:off x="418225" y="128575"/>
            <a:ext cx="512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swald"/>
                <a:ea typeface="Oswald"/>
                <a:cs typeface="Oswald"/>
                <a:sym typeface="Oswald"/>
              </a:rPr>
              <a:t>Challenge 2: Camera Placements for optimal coverage</a:t>
            </a:r>
            <a:endParaRPr sz="3600">
              <a:latin typeface="Oswald"/>
              <a:ea typeface="Oswald"/>
              <a:cs typeface="Oswald"/>
              <a:sym typeface="Oswald"/>
            </a:endParaRPr>
          </a:p>
        </p:txBody>
      </p:sp>
      <p:sp>
        <p:nvSpPr>
          <p:cNvPr id="648" name="Google Shape;648;p54"/>
          <p:cNvSpPr txBox="1"/>
          <p:nvPr/>
        </p:nvSpPr>
        <p:spPr>
          <a:xfrm>
            <a:off x="987775" y="43070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49" name="Google Shape;649;p54"/>
          <p:cNvSpPr txBox="1"/>
          <p:nvPr/>
        </p:nvSpPr>
        <p:spPr>
          <a:xfrm>
            <a:off x="418225" y="2438650"/>
            <a:ext cx="77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sp>
        <p:nvSpPr>
          <p:cNvPr id="650" name="Google Shape;650;p54"/>
          <p:cNvSpPr txBox="1"/>
          <p:nvPr/>
        </p:nvSpPr>
        <p:spPr>
          <a:xfrm>
            <a:off x="418225" y="1975675"/>
            <a:ext cx="73626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It was discussed whether it was optimal for use computer vision and machine learning to monitor the occupancy of parking spots. The cons of this strategy involve the following.</a:t>
            </a:r>
            <a:endParaRPr b="1">
              <a:solidFill>
                <a:schemeClr val="dk1"/>
              </a:solidFill>
              <a:latin typeface="Open Sans"/>
              <a:ea typeface="Open Sans"/>
              <a:cs typeface="Open Sans"/>
              <a:sym typeface="Open Sans"/>
            </a:endParaRPr>
          </a:p>
          <a:p>
            <a:pPr indent="-317500" lvl="0" marL="457200" rtl="0" algn="l">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Limits scalability as some parking lots limit visibility and limit available camera positions.</a:t>
            </a:r>
            <a:endParaRPr b="1">
              <a:solidFill>
                <a:schemeClr val="dk1"/>
              </a:solidFill>
              <a:latin typeface="Open Sans"/>
              <a:ea typeface="Open Sans"/>
              <a:cs typeface="Open Sans"/>
              <a:sym typeface="Open Sans"/>
            </a:endParaRPr>
          </a:p>
          <a:p>
            <a:pPr indent="-317500" lvl="0" marL="457200" rtl="0" algn="l">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Increases the complexity of the project as it increase the number of cameras used.</a:t>
            </a:r>
            <a:endParaRPr b="1">
              <a:solidFill>
                <a:schemeClr val="dk1"/>
              </a:solidFill>
              <a:latin typeface="Open Sans"/>
              <a:ea typeface="Open Sans"/>
              <a:cs typeface="Open Sans"/>
              <a:sym typeface="Open Sans"/>
            </a:endParaRPr>
          </a:p>
          <a:p>
            <a:pPr indent="-317500" lvl="0" marL="457200" rtl="0" algn="l">
              <a:spcBef>
                <a:spcPts val="1000"/>
              </a:spcBef>
              <a:spcAft>
                <a:spcPts val="0"/>
              </a:spcAft>
              <a:buClr>
                <a:schemeClr val="dk1"/>
              </a:buClr>
              <a:buSzPts val="1400"/>
              <a:buFont typeface="Open Sans"/>
              <a:buChar char="●"/>
            </a:pPr>
            <a:r>
              <a:rPr b="1" lang="en">
                <a:solidFill>
                  <a:schemeClr val="dk1"/>
                </a:solidFill>
                <a:latin typeface="Open Sans"/>
                <a:ea typeface="Open Sans"/>
                <a:cs typeface="Open Sans"/>
                <a:sym typeface="Open Sans"/>
              </a:rPr>
              <a:t>Increases the setup overhead required to setup and calibrate the system as it depends on the reliability of the computer vision system.</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5"/>
          <p:cNvSpPr txBox="1"/>
          <p:nvPr>
            <p:ph idx="2" type="title"/>
          </p:nvPr>
        </p:nvSpPr>
        <p:spPr>
          <a:xfrm>
            <a:off x="1489925" y="1220125"/>
            <a:ext cx="12339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56" name="Google Shape;656;p55"/>
          <p:cNvSpPr txBox="1"/>
          <p:nvPr>
            <p:ph type="title"/>
          </p:nvPr>
        </p:nvSpPr>
        <p:spPr>
          <a:xfrm>
            <a:off x="1489925" y="2644475"/>
            <a:ext cx="3335100" cy="12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Plan</a:t>
            </a:r>
            <a:endParaRPr/>
          </a:p>
        </p:txBody>
      </p:sp>
      <p:grpSp>
        <p:nvGrpSpPr>
          <p:cNvPr id="657" name="Google Shape;657;p55"/>
          <p:cNvGrpSpPr/>
          <p:nvPr/>
        </p:nvGrpSpPr>
        <p:grpSpPr>
          <a:xfrm flipH="1">
            <a:off x="1608664" y="2454243"/>
            <a:ext cx="446222" cy="77476"/>
            <a:chOff x="6146875" y="1767300"/>
            <a:chExt cx="331025" cy="57475"/>
          </a:xfrm>
        </p:grpSpPr>
        <p:sp>
          <p:nvSpPr>
            <p:cNvPr id="658" name="Google Shape;658;p5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1" name="Google Shape;661;p55"/>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65" name="Shape 665"/>
        <p:cNvGrpSpPr/>
        <p:nvPr/>
      </p:nvGrpSpPr>
      <p:grpSpPr>
        <a:xfrm>
          <a:off x="0" y="0"/>
          <a:ext cx="0" cy="0"/>
          <a:chOff x="0" y="0"/>
          <a:chExt cx="0" cy="0"/>
        </a:xfrm>
      </p:grpSpPr>
      <p:grpSp>
        <p:nvGrpSpPr>
          <p:cNvPr id="666" name="Google Shape;666;p56"/>
          <p:cNvGrpSpPr/>
          <p:nvPr/>
        </p:nvGrpSpPr>
        <p:grpSpPr>
          <a:xfrm>
            <a:off x="4043175" y="320496"/>
            <a:ext cx="5100843" cy="4502241"/>
            <a:chOff x="4192863" y="1002150"/>
            <a:chExt cx="3679200" cy="3139200"/>
          </a:xfrm>
        </p:grpSpPr>
        <p:sp>
          <p:nvSpPr>
            <p:cNvPr id="667" name="Google Shape;667;p56"/>
            <p:cNvSpPr/>
            <p:nvPr/>
          </p:nvSpPr>
          <p:spPr>
            <a:xfrm>
              <a:off x="4192863" y="1002150"/>
              <a:ext cx="3679200" cy="31392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8" name="Google Shape;668;p56"/>
            <p:cNvSpPr txBox="1"/>
            <p:nvPr/>
          </p:nvSpPr>
          <p:spPr>
            <a:xfrm>
              <a:off x="5495575" y="1667700"/>
              <a:ext cx="2021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Roboto"/>
                  <a:ea typeface="Roboto"/>
                  <a:cs typeface="Roboto"/>
                  <a:sym typeface="Roboto"/>
                </a:rPr>
                <a:t>Automated Parking Management </a:t>
              </a:r>
              <a:r>
                <a:rPr b="1" lang="en" sz="2000">
                  <a:solidFill>
                    <a:srgbClr val="FFFFFF"/>
                  </a:solidFill>
                  <a:latin typeface="Roboto"/>
                  <a:ea typeface="Roboto"/>
                  <a:cs typeface="Roboto"/>
                  <a:sym typeface="Roboto"/>
                </a:rPr>
                <a:t>Subsystems</a:t>
              </a:r>
              <a:endParaRPr sz="2000">
                <a:solidFill>
                  <a:srgbClr val="FFFFFF"/>
                </a:solidFill>
                <a:latin typeface="Roboto"/>
                <a:ea typeface="Roboto"/>
                <a:cs typeface="Roboto"/>
                <a:sym typeface="Roboto"/>
              </a:endParaRPr>
            </a:p>
          </p:txBody>
        </p:sp>
        <p:sp>
          <p:nvSpPr>
            <p:cNvPr id="669" name="Google Shape;669;p56"/>
            <p:cNvSpPr txBox="1"/>
            <p:nvPr/>
          </p:nvSpPr>
          <p:spPr>
            <a:xfrm>
              <a:off x="5495571" y="2408443"/>
              <a:ext cx="2021400" cy="106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We have broken down the primary functions of the system down to 4 </a:t>
              </a:r>
              <a:r>
                <a:rPr b="1" lang="en" sz="800">
                  <a:solidFill>
                    <a:srgbClr val="FFFFFF"/>
                  </a:solidFill>
                  <a:latin typeface="Roboto"/>
                  <a:ea typeface="Roboto"/>
                  <a:cs typeface="Roboto"/>
                  <a:sym typeface="Roboto"/>
                </a:rPr>
                <a:t>CORE </a:t>
              </a:r>
              <a:r>
                <a:rPr lang="en" sz="800">
                  <a:solidFill>
                    <a:srgbClr val="FFFFFF"/>
                  </a:solidFill>
                  <a:latin typeface="Roboto"/>
                  <a:ea typeface="Roboto"/>
                  <a:cs typeface="Roboto"/>
                  <a:sym typeface="Roboto"/>
                </a:rPr>
                <a:t>subsystems/components.</a:t>
              </a:r>
              <a:endParaRPr sz="800">
                <a:solidFill>
                  <a:srgbClr val="FFFFFF"/>
                </a:solidFill>
                <a:latin typeface="Roboto"/>
                <a:ea typeface="Roboto"/>
                <a:cs typeface="Roboto"/>
                <a:sym typeface="Roboto"/>
              </a:endParaRPr>
            </a:p>
          </p:txBody>
        </p:sp>
      </p:grpSp>
      <p:grpSp>
        <p:nvGrpSpPr>
          <p:cNvPr id="670" name="Google Shape;670;p56"/>
          <p:cNvGrpSpPr/>
          <p:nvPr/>
        </p:nvGrpSpPr>
        <p:grpSpPr>
          <a:xfrm>
            <a:off x="2689365" y="320370"/>
            <a:ext cx="2695993" cy="2253946"/>
            <a:chOff x="3216519" y="1002150"/>
            <a:chExt cx="1944600" cy="1569600"/>
          </a:xfrm>
        </p:grpSpPr>
        <p:sp>
          <p:nvSpPr>
            <p:cNvPr id="671" name="Google Shape;671;p56"/>
            <p:cNvSpPr/>
            <p:nvPr/>
          </p:nvSpPr>
          <p:spPr>
            <a:xfrm flipH="1">
              <a:off x="3216519" y="1002150"/>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txBox="1"/>
            <p:nvPr/>
          </p:nvSpPr>
          <p:spPr>
            <a:xfrm>
              <a:off x="3461163" y="124466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Frontend Web-App (React)</a:t>
              </a:r>
              <a:endParaRPr sz="1500">
                <a:solidFill>
                  <a:srgbClr val="FFFFFF"/>
                </a:solidFill>
                <a:latin typeface="Roboto"/>
                <a:ea typeface="Roboto"/>
                <a:cs typeface="Roboto"/>
                <a:sym typeface="Roboto"/>
              </a:endParaRPr>
            </a:p>
          </p:txBody>
        </p:sp>
        <p:sp>
          <p:nvSpPr>
            <p:cNvPr id="673" name="Google Shape;673;p56"/>
            <p:cNvSpPr txBox="1"/>
            <p:nvPr/>
          </p:nvSpPr>
          <p:spPr>
            <a:xfrm>
              <a:off x="3461163" y="170462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Provides an important interface for the user to interact with the system. The application will be built using:</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REACT Vite</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Material UI (Styling)</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t/>
              </a:r>
              <a:endParaRPr b="1" sz="800">
                <a:solidFill>
                  <a:srgbClr val="FFFFFF"/>
                </a:solidFill>
                <a:latin typeface="Roboto"/>
                <a:ea typeface="Roboto"/>
                <a:cs typeface="Roboto"/>
                <a:sym typeface="Roboto"/>
              </a:endParaRPr>
            </a:p>
          </p:txBody>
        </p:sp>
      </p:grpSp>
      <p:grpSp>
        <p:nvGrpSpPr>
          <p:cNvPr id="674" name="Google Shape;674;p56"/>
          <p:cNvGrpSpPr/>
          <p:nvPr/>
        </p:nvGrpSpPr>
        <p:grpSpPr>
          <a:xfrm>
            <a:off x="-18" y="320370"/>
            <a:ext cx="2695993" cy="2253946"/>
            <a:chOff x="1271925" y="1002150"/>
            <a:chExt cx="1944600" cy="1569600"/>
          </a:xfrm>
        </p:grpSpPr>
        <p:sp>
          <p:nvSpPr>
            <p:cNvPr id="675" name="Google Shape;675;p56"/>
            <p:cNvSpPr/>
            <p:nvPr/>
          </p:nvSpPr>
          <p:spPr>
            <a:xfrm rot="10800000">
              <a:off x="1271925" y="1002150"/>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txBox="1"/>
            <p:nvPr/>
          </p:nvSpPr>
          <p:spPr>
            <a:xfrm>
              <a:off x="1496688" y="124466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Parking Lot Interaction System </a:t>
              </a:r>
              <a:endParaRPr sz="1500">
                <a:solidFill>
                  <a:srgbClr val="FFFFFF"/>
                </a:solidFill>
                <a:latin typeface="Roboto"/>
                <a:ea typeface="Roboto"/>
                <a:cs typeface="Roboto"/>
                <a:sym typeface="Roboto"/>
              </a:endParaRPr>
            </a:p>
          </p:txBody>
        </p:sp>
        <p:sp>
          <p:nvSpPr>
            <p:cNvPr id="677" name="Google Shape;677;p56"/>
            <p:cNvSpPr txBox="1"/>
            <p:nvPr/>
          </p:nvSpPr>
          <p:spPr>
            <a:xfrm>
              <a:off x="1496688" y="170462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Integrates a hardware </a:t>
              </a:r>
              <a:r>
                <a:rPr b="1" lang="en" sz="800">
                  <a:solidFill>
                    <a:srgbClr val="FFFFFF"/>
                  </a:solidFill>
                  <a:latin typeface="Roboto"/>
                  <a:ea typeface="Roboto"/>
                  <a:cs typeface="Roboto"/>
                  <a:sym typeface="Roboto"/>
                </a:rPr>
                <a:t>oriented</a:t>
              </a:r>
              <a:r>
                <a:rPr b="1" lang="en" sz="800">
                  <a:solidFill>
                    <a:srgbClr val="FFFFFF"/>
                  </a:solidFill>
                  <a:latin typeface="Roboto"/>
                  <a:ea typeface="Roboto"/>
                  <a:cs typeface="Roboto"/>
                  <a:sym typeface="Roboto"/>
                </a:rPr>
                <a:t> solution to collect data and provide a seamless experience. Devices to be used include:</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ESP32.</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ESPCAM.</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Weight Sensors, LED lights. </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t/>
              </a:r>
              <a:endParaRPr b="1" sz="800">
                <a:solidFill>
                  <a:srgbClr val="FFFFFF"/>
                </a:solidFill>
                <a:latin typeface="Roboto"/>
                <a:ea typeface="Roboto"/>
                <a:cs typeface="Roboto"/>
                <a:sym typeface="Roboto"/>
              </a:endParaRPr>
            </a:p>
          </p:txBody>
        </p:sp>
      </p:grpSp>
      <p:grpSp>
        <p:nvGrpSpPr>
          <p:cNvPr id="678" name="Google Shape;678;p56"/>
          <p:cNvGrpSpPr/>
          <p:nvPr/>
        </p:nvGrpSpPr>
        <p:grpSpPr>
          <a:xfrm>
            <a:off x="-18" y="2569186"/>
            <a:ext cx="2695993" cy="2253946"/>
            <a:chOff x="1271925" y="2571750"/>
            <a:chExt cx="1944600" cy="1569600"/>
          </a:xfrm>
        </p:grpSpPr>
        <p:sp>
          <p:nvSpPr>
            <p:cNvPr id="679" name="Google Shape;679;p56"/>
            <p:cNvSpPr/>
            <p:nvPr/>
          </p:nvSpPr>
          <p:spPr>
            <a:xfrm flipH="1">
              <a:off x="1271925" y="2571750"/>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txBox="1"/>
            <p:nvPr/>
          </p:nvSpPr>
          <p:spPr>
            <a:xfrm>
              <a:off x="1496688" y="281426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Backend      Functions (GCLOUD)</a:t>
              </a:r>
              <a:endParaRPr sz="1500">
                <a:solidFill>
                  <a:srgbClr val="FFFFFF"/>
                </a:solidFill>
                <a:latin typeface="Roboto"/>
                <a:ea typeface="Roboto"/>
                <a:cs typeface="Roboto"/>
                <a:sym typeface="Roboto"/>
              </a:endParaRPr>
            </a:p>
          </p:txBody>
        </p:sp>
        <p:sp>
          <p:nvSpPr>
            <p:cNvPr id="681" name="Google Shape;681;p56"/>
            <p:cNvSpPr txBox="1"/>
            <p:nvPr/>
          </p:nvSpPr>
          <p:spPr>
            <a:xfrm>
              <a:off x="1496688" y="327422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Take advantage of cloud functions to execute important algorithms on the backend while connected to the database. We will use Cloud Functions to achieve this:</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GCloud Functions</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t/>
              </a:r>
              <a:endParaRPr b="1" sz="800">
                <a:solidFill>
                  <a:srgbClr val="FFFFFF"/>
                </a:solidFill>
                <a:latin typeface="Roboto"/>
                <a:ea typeface="Roboto"/>
                <a:cs typeface="Roboto"/>
                <a:sym typeface="Roboto"/>
              </a:endParaRPr>
            </a:p>
          </p:txBody>
        </p:sp>
      </p:grpSp>
      <p:grpSp>
        <p:nvGrpSpPr>
          <p:cNvPr id="682" name="Google Shape;682;p56"/>
          <p:cNvGrpSpPr/>
          <p:nvPr/>
        </p:nvGrpSpPr>
        <p:grpSpPr>
          <a:xfrm>
            <a:off x="2689365" y="2569186"/>
            <a:ext cx="2695993" cy="2253946"/>
            <a:chOff x="3216519" y="2571750"/>
            <a:chExt cx="1944600" cy="1569600"/>
          </a:xfrm>
        </p:grpSpPr>
        <p:sp>
          <p:nvSpPr>
            <p:cNvPr id="683" name="Google Shape;683;p56"/>
            <p:cNvSpPr/>
            <p:nvPr/>
          </p:nvSpPr>
          <p:spPr>
            <a:xfrm rot="10800000">
              <a:off x="3216519" y="2571750"/>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txBox="1"/>
            <p:nvPr/>
          </p:nvSpPr>
          <p:spPr>
            <a:xfrm>
              <a:off x="3461163" y="281426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Database Solution (Firebase)</a:t>
              </a:r>
              <a:endParaRPr sz="1500">
                <a:solidFill>
                  <a:srgbClr val="FFFFFF"/>
                </a:solidFill>
                <a:latin typeface="Roboto"/>
                <a:ea typeface="Roboto"/>
                <a:cs typeface="Roboto"/>
                <a:sym typeface="Roboto"/>
              </a:endParaRPr>
            </a:p>
          </p:txBody>
        </p:sp>
        <p:sp>
          <p:nvSpPr>
            <p:cNvPr id="685" name="Google Shape;685;p56"/>
            <p:cNvSpPr txBox="1"/>
            <p:nvPr/>
          </p:nvSpPr>
          <p:spPr>
            <a:xfrm>
              <a:off x="3461163" y="327415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Database solutions </a:t>
              </a:r>
              <a:r>
                <a:rPr b="1" lang="en" sz="800">
                  <a:solidFill>
                    <a:schemeClr val="lt1"/>
                  </a:solidFill>
                  <a:latin typeface="Roboto"/>
                  <a:ea typeface="Roboto"/>
                  <a:cs typeface="Roboto"/>
                  <a:sym typeface="Roboto"/>
                </a:rPr>
                <a:t>that offer remote code executions based on events is pretty important especially for </a:t>
              </a:r>
              <a:r>
                <a:rPr b="1" lang="en" sz="800">
                  <a:solidFill>
                    <a:srgbClr val="FFFFFF"/>
                  </a:solidFill>
                  <a:latin typeface="Roboto"/>
                  <a:ea typeface="Roboto"/>
                  <a:cs typeface="Roboto"/>
                  <a:sym typeface="Roboto"/>
                </a:rPr>
                <a:t>live running systems with high uptime like ours</a:t>
              </a:r>
              <a:r>
                <a:rPr b="1" lang="en" sz="800">
                  <a:solidFill>
                    <a:srgbClr val="FFFFFF"/>
                  </a:solidFill>
                  <a:latin typeface="Roboto"/>
                  <a:ea typeface="Roboto"/>
                  <a:cs typeface="Roboto"/>
                  <a:sym typeface="Roboto"/>
                </a:rPr>
                <a:t>. We have decided to pick:</a:t>
              </a:r>
              <a:endParaRPr b="1" sz="800">
                <a:solidFill>
                  <a:srgbClr val="FFFFFF"/>
                </a:solidFill>
                <a:latin typeface="Roboto"/>
                <a:ea typeface="Roboto"/>
                <a:cs typeface="Roboto"/>
                <a:sym typeface="Roboto"/>
              </a:endParaRPr>
            </a:p>
            <a:p>
              <a:pPr indent="0" lvl="0" marL="0" rtl="0" algn="l">
                <a:lnSpc>
                  <a:spcPct val="115000"/>
                </a:lnSpc>
                <a:spcBef>
                  <a:spcPts val="200"/>
                </a:spcBef>
                <a:spcAft>
                  <a:spcPts val="0"/>
                </a:spcAft>
                <a:buNone/>
              </a:pPr>
              <a:r>
                <a:rPr b="1" lang="en" sz="800">
                  <a:solidFill>
                    <a:srgbClr val="FFFFFF"/>
                  </a:solidFill>
                  <a:latin typeface="Roboto"/>
                  <a:ea typeface="Roboto"/>
                  <a:cs typeface="Roboto"/>
                  <a:sym typeface="Roboto"/>
                </a:rPr>
                <a:t>- Firebase</a:t>
              </a:r>
              <a:endParaRPr b="1" sz="800">
                <a:solidFill>
                  <a:srgbClr val="FFFFFF"/>
                </a:solidFill>
                <a:latin typeface="Roboto"/>
                <a:ea typeface="Roboto"/>
                <a:cs typeface="Roboto"/>
                <a:sym typeface="Roboto"/>
              </a:endParaRPr>
            </a:p>
          </p:txBody>
        </p:sp>
      </p:grpSp>
      <p:grpSp>
        <p:nvGrpSpPr>
          <p:cNvPr id="686" name="Google Shape;686;p56"/>
          <p:cNvGrpSpPr/>
          <p:nvPr/>
        </p:nvGrpSpPr>
        <p:grpSpPr>
          <a:xfrm>
            <a:off x="2463068" y="2337409"/>
            <a:ext cx="463203" cy="479714"/>
            <a:chOff x="3157188" y="909150"/>
            <a:chExt cx="470400" cy="470400"/>
          </a:xfrm>
        </p:grpSpPr>
        <p:sp>
          <p:nvSpPr>
            <p:cNvPr id="687" name="Google Shape;687;p5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3243138" y="995100"/>
              <a:ext cx="298500" cy="298500"/>
            </a:xfrm>
            <a:prstGeom prst="mathPlus">
              <a:avLst>
                <a:gd fmla="val 9900" name="adj1"/>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9" name="Google Shape;689;p56"/>
          <p:cNvPicPr preferRelativeResize="0"/>
          <p:nvPr/>
        </p:nvPicPr>
        <p:blipFill>
          <a:blip r:embed="rId3">
            <a:alphaModFix/>
          </a:blip>
          <a:stretch>
            <a:fillRect/>
          </a:stretch>
        </p:blipFill>
        <p:spPr>
          <a:xfrm>
            <a:off x="6016600" y="2900175"/>
            <a:ext cx="2526924" cy="1591950"/>
          </a:xfrm>
          <a:prstGeom prst="rect">
            <a:avLst/>
          </a:prstGeom>
          <a:noFill/>
          <a:ln>
            <a:noFill/>
          </a:ln>
        </p:spPr>
      </p:pic>
      <p:pic>
        <p:nvPicPr>
          <p:cNvPr descr="ESP32-DevKitC V4 Development Board - Espressif Systems | Mouser" id="690" name="Google Shape;690;p56"/>
          <p:cNvPicPr preferRelativeResize="0"/>
          <p:nvPr/>
        </p:nvPicPr>
        <p:blipFill>
          <a:blip r:embed="rId4">
            <a:alphaModFix/>
          </a:blip>
          <a:stretch>
            <a:fillRect/>
          </a:stretch>
        </p:blipFill>
        <p:spPr>
          <a:xfrm>
            <a:off x="1309525" y="385750"/>
            <a:ext cx="842975" cy="613450"/>
          </a:xfrm>
          <a:prstGeom prst="rect">
            <a:avLst/>
          </a:prstGeom>
          <a:noFill/>
          <a:ln>
            <a:noFill/>
          </a:ln>
        </p:spPr>
      </p:pic>
      <p:pic>
        <p:nvPicPr>
          <p:cNvPr id="691" name="Google Shape;691;p56"/>
          <p:cNvPicPr preferRelativeResize="0"/>
          <p:nvPr/>
        </p:nvPicPr>
        <p:blipFill>
          <a:blip r:embed="rId5">
            <a:alphaModFix/>
          </a:blip>
          <a:stretch>
            <a:fillRect/>
          </a:stretch>
        </p:blipFill>
        <p:spPr>
          <a:xfrm>
            <a:off x="4664675" y="421869"/>
            <a:ext cx="722000" cy="510454"/>
          </a:xfrm>
          <a:prstGeom prst="rect">
            <a:avLst/>
          </a:prstGeom>
          <a:noFill/>
          <a:ln>
            <a:noFill/>
          </a:ln>
        </p:spPr>
      </p:pic>
      <p:pic>
        <p:nvPicPr>
          <p:cNvPr id="692" name="Google Shape;692;p56"/>
          <p:cNvPicPr preferRelativeResize="0"/>
          <p:nvPr/>
        </p:nvPicPr>
        <p:blipFill>
          <a:blip r:embed="rId6">
            <a:alphaModFix/>
          </a:blip>
          <a:stretch>
            <a:fillRect/>
          </a:stretch>
        </p:blipFill>
        <p:spPr>
          <a:xfrm>
            <a:off x="1519849" y="2684375"/>
            <a:ext cx="721999" cy="567499"/>
          </a:xfrm>
          <a:prstGeom prst="rect">
            <a:avLst/>
          </a:prstGeom>
          <a:noFill/>
          <a:ln>
            <a:noFill/>
          </a:ln>
        </p:spPr>
      </p:pic>
      <p:pic>
        <p:nvPicPr>
          <p:cNvPr id="693" name="Google Shape;693;p56"/>
          <p:cNvPicPr preferRelativeResize="0"/>
          <p:nvPr/>
        </p:nvPicPr>
        <p:blipFill>
          <a:blip r:embed="rId7">
            <a:alphaModFix/>
          </a:blip>
          <a:stretch>
            <a:fillRect/>
          </a:stretch>
        </p:blipFill>
        <p:spPr>
          <a:xfrm>
            <a:off x="4746750" y="2736525"/>
            <a:ext cx="463200" cy="46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97" name="Shape 697"/>
        <p:cNvGrpSpPr/>
        <p:nvPr/>
      </p:nvGrpSpPr>
      <p:grpSpPr>
        <a:xfrm>
          <a:off x="0" y="0"/>
          <a:ext cx="0" cy="0"/>
          <a:chOff x="0" y="0"/>
          <a:chExt cx="0" cy="0"/>
        </a:xfrm>
      </p:grpSpPr>
      <p:sp>
        <p:nvSpPr>
          <p:cNvPr id="698" name="Google Shape;698;p57"/>
          <p:cNvSpPr txBox="1"/>
          <p:nvPr/>
        </p:nvSpPr>
        <p:spPr>
          <a:xfrm>
            <a:off x="2009100" y="320075"/>
            <a:ext cx="512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swald"/>
                <a:ea typeface="Oswald"/>
                <a:cs typeface="Oswald"/>
                <a:sym typeface="Oswald"/>
              </a:rPr>
              <a:t>System User Interaction - React Web App</a:t>
            </a:r>
            <a:endParaRPr sz="2400">
              <a:latin typeface="Oswald"/>
              <a:ea typeface="Oswald"/>
              <a:cs typeface="Oswald"/>
              <a:sym typeface="Oswald"/>
            </a:endParaRPr>
          </a:p>
        </p:txBody>
      </p:sp>
      <p:sp>
        <p:nvSpPr>
          <p:cNvPr id="699" name="Google Shape;699;p57"/>
          <p:cNvSpPr txBox="1"/>
          <p:nvPr/>
        </p:nvSpPr>
        <p:spPr>
          <a:xfrm>
            <a:off x="336775" y="2000275"/>
            <a:ext cx="73869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latin typeface="Open Sans"/>
                <a:ea typeface="Open Sans"/>
                <a:cs typeface="Open Sans"/>
                <a:sym typeface="Open Sans"/>
              </a:rPr>
              <a:t> </a:t>
            </a:r>
            <a:endParaRPr sz="1700">
              <a:latin typeface="Open Sans"/>
              <a:ea typeface="Open Sans"/>
              <a:cs typeface="Open Sans"/>
              <a:sym typeface="Open Sans"/>
            </a:endParaRPr>
          </a:p>
        </p:txBody>
      </p:sp>
      <p:grpSp>
        <p:nvGrpSpPr>
          <p:cNvPr id="700" name="Google Shape;700;p57"/>
          <p:cNvGrpSpPr/>
          <p:nvPr/>
        </p:nvGrpSpPr>
        <p:grpSpPr>
          <a:xfrm>
            <a:off x="6858000" y="874185"/>
            <a:ext cx="2286000" cy="4269576"/>
            <a:chOff x="0" y="2295575"/>
            <a:chExt cx="2286000" cy="2848093"/>
          </a:xfrm>
        </p:grpSpPr>
        <p:grpSp>
          <p:nvGrpSpPr>
            <p:cNvPr id="701" name="Google Shape;701;p57"/>
            <p:cNvGrpSpPr/>
            <p:nvPr/>
          </p:nvGrpSpPr>
          <p:grpSpPr>
            <a:xfrm>
              <a:off x="0" y="2295575"/>
              <a:ext cx="2286000" cy="2848093"/>
              <a:chOff x="0" y="2295575"/>
              <a:chExt cx="2286000" cy="2848093"/>
            </a:xfrm>
          </p:grpSpPr>
          <p:sp>
            <p:nvSpPr>
              <p:cNvPr id="702" name="Google Shape;702;p57"/>
              <p:cNvSpPr/>
              <p:nvPr/>
            </p:nvSpPr>
            <p:spPr>
              <a:xfrm>
                <a:off x="0" y="2599668"/>
                <a:ext cx="2286000" cy="2544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57"/>
            <p:cNvSpPr txBox="1"/>
            <p:nvPr/>
          </p:nvSpPr>
          <p:spPr>
            <a:xfrm>
              <a:off x="216291" y="2349269"/>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5E5E5E"/>
                  </a:solidFill>
                  <a:latin typeface="Roboto"/>
                  <a:ea typeface="Roboto"/>
                  <a:cs typeface="Roboto"/>
                  <a:sym typeface="Roboto"/>
                </a:rPr>
                <a:t>Step 4</a:t>
              </a:r>
              <a:endParaRPr b="1" sz="1000">
                <a:solidFill>
                  <a:srgbClr val="5E5E5E"/>
                </a:solidFill>
                <a:latin typeface="Roboto"/>
                <a:ea typeface="Roboto"/>
                <a:cs typeface="Roboto"/>
                <a:sym typeface="Roboto"/>
              </a:endParaRPr>
            </a:p>
          </p:txBody>
        </p:sp>
        <p:sp>
          <p:nvSpPr>
            <p:cNvPr id="705" name="Google Shape;705;p57"/>
            <p:cNvSpPr txBox="1"/>
            <p:nvPr/>
          </p:nvSpPr>
          <p:spPr>
            <a:xfrm>
              <a:off x="216300" y="2668488"/>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Reservation</a:t>
              </a:r>
              <a:endParaRPr b="1" sz="1200">
                <a:solidFill>
                  <a:srgbClr val="5E5E5E"/>
                </a:solidFill>
                <a:latin typeface="Roboto"/>
                <a:ea typeface="Roboto"/>
                <a:cs typeface="Roboto"/>
                <a:sym typeface="Roboto"/>
              </a:endParaRPr>
            </a:p>
          </p:txBody>
        </p:sp>
        <p:sp>
          <p:nvSpPr>
            <p:cNvPr id="706" name="Google Shape;706;p57"/>
            <p:cNvSpPr txBox="1"/>
            <p:nvPr/>
          </p:nvSpPr>
          <p:spPr>
            <a:xfrm>
              <a:off x="216288" y="292997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5E5E5E"/>
                  </a:solidFill>
                  <a:latin typeface="Roboto"/>
                  <a:ea typeface="Roboto"/>
                  <a:cs typeface="Roboto"/>
                  <a:sym typeface="Roboto"/>
                </a:rPr>
                <a:t>User will then be directed to a reservation page to make the reservation</a:t>
              </a:r>
              <a:endParaRPr b="1" sz="900">
                <a:solidFill>
                  <a:srgbClr val="5E5E5E"/>
                </a:solidFill>
                <a:latin typeface="Roboto"/>
                <a:ea typeface="Roboto"/>
                <a:cs typeface="Roboto"/>
                <a:sym typeface="Roboto"/>
              </a:endParaRPr>
            </a:p>
          </p:txBody>
        </p:sp>
      </p:grpSp>
      <p:grpSp>
        <p:nvGrpSpPr>
          <p:cNvPr id="707" name="Google Shape;707;p57"/>
          <p:cNvGrpSpPr/>
          <p:nvPr/>
        </p:nvGrpSpPr>
        <p:grpSpPr>
          <a:xfrm>
            <a:off x="4572000" y="874185"/>
            <a:ext cx="2286000" cy="4269126"/>
            <a:chOff x="0" y="2295575"/>
            <a:chExt cx="2286000" cy="2847793"/>
          </a:xfrm>
        </p:grpSpPr>
        <p:grpSp>
          <p:nvGrpSpPr>
            <p:cNvPr id="708" name="Google Shape;708;p57"/>
            <p:cNvGrpSpPr/>
            <p:nvPr/>
          </p:nvGrpSpPr>
          <p:grpSpPr>
            <a:xfrm>
              <a:off x="0" y="2295575"/>
              <a:ext cx="2286000" cy="2847793"/>
              <a:chOff x="0" y="2295575"/>
              <a:chExt cx="2286000" cy="2847793"/>
            </a:xfrm>
          </p:grpSpPr>
          <p:sp>
            <p:nvSpPr>
              <p:cNvPr id="709" name="Google Shape;709;p57"/>
              <p:cNvSpPr/>
              <p:nvPr/>
            </p:nvSpPr>
            <p:spPr>
              <a:xfrm>
                <a:off x="0" y="2599668"/>
                <a:ext cx="2286000" cy="254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57"/>
            <p:cNvSpPr txBox="1"/>
            <p:nvPr/>
          </p:nvSpPr>
          <p:spPr>
            <a:xfrm>
              <a:off x="216291" y="2349269"/>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5E5E5E"/>
                  </a:solidFill>
                  <a:latin typeface="Roboto"/>
                  <a:ea typeface="Roboto"/>
                  <a:cs typeface="Roboto"/>
                  <a:sym typeface="Roboto"/>
                </a:rPr>
                <a:t>Step 3</a:t>
              </a:r>
              <a:endParaRPr b="1" sz="1000">
                <a:solidFill>
                  <a:srgbClr val="5E5E5E"/>
                </a:solidFill>
                <a:latin typeface="Roboto"/>
                <a:ea typeface="Roboto"/>
                <a:cs typeface="Roboto"/>
                <a:sym typeface="Roboto"/>
              </a:endParaRPr>
            </a:p>
          </p:txBody>
        </p:sp>
        <p:sp>
          <p:nvSpPr>
            <p:cNvPr id="712" name="Google Shape;712;p57"/>
            <p:cNvSpPr txBox="1"/>
            <p:nvPr/>
          </p:nvSpPr>
          <p:spPr>
            <a:xfrm>
              <a:off x="216300" y="2663185"/>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Parking Lot Display</a:t>
              </a:r>
              <a:endParaRPr b="1" sz="1200">
                <a:solidFill>
                  <a:srgbClr val="5E5E5E"/>
                </a:solidFill>
                <a:latin typeface="Roboto"/>
                <a:ea typeface="Roboto"/>
                <a:cs typeface="Roboto"/>
                <a:sym typeface="Roboto"/>
              </a:endParaRPr>
            </a:p>
          </p:txBody>
        </p:sp>
        <p:sp>
          <p:nvSpPr>
            <p:cNvPr id="713" name="Google Shape;713;p57"/>
            <p:cNvSpPr txBox="1"/>
            <p:nvPr/>
          </p:nvSpPr>
          <p:spPr>
            <a:xfrm>
              <a:off x="216300" y="2926064"/>
              <a:ext cx="1853400" cy="10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5E5E5E"/>
                  </a:solidFill>
                  <a:latin typeface="Roboto"/>
                  <a:ea typeface="Roboto"/>
                  <a:cs typeface="Roboto"/>
                  <a:sym typeface="Roboto"/>
                </a:rPr>
                <a:t>User will </a:t>
              </a:r>
              <a:r>
                <a:rPr b="1" lang="en" sz="900">
                  <a:solidFill>
                    <a:srgbClr val="5E5E5E"/>
                  </a:solidFill>
                  <a:latin typeface="Roboto"/>
                  <a:ea typeface="Roboto"/>
                  <a:cs typeface="Roboto"/>
                  <a:sym typeface="Roboto"/>
                </a:rPr>
                <a:t>receive</a:t>
              </a:r>
              <a:r>
                <a:rPr b="1" lang="en" sz="900">
                  <a:solidFill>
                    <a:srgbClr val="5E5E5E"/>
                  </a:solidFill>
                  <a:latin typeface="Roboto"/>
                  <a:ea typeface="Roboto"/>
                  <a:cs typeface="Roboto"/>
                  <a:sym typeface="Roboto"/>
                </a:rPr>
                <a:t> an up to date top down view of the parking lot. User may pick one of the spots.</a:t>
              </a:r>
              <a:endParaRPr b="1" sz="900">
                <a:solidFill>
                  <a:srgbClr val="5E5E5E"/>
                </a:solidFill>
                <a:latin typeface="Roboto"/>
                <a:ea typeface="Roboto"/>
                <a:cs typeface="Roboto"/>
                <a:sym typeface="Roboto"/>
              </a:endParaRPr>
            </a:p>
          </p:txBody>
        </p:sp>
        <p:cxnSp>
          <p:nvCxnSpPr>
            <p:cNvPr id="714" name="Google Shape;714;p5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715" name="Google Shape;715;p57"/>
          <p:cNvGrpSpPr/>
          <p:nvPr/>
        </p:nvGrpSpPr>
        <p:grpSpPr>
          <a:xfrm>
            <a:off x="2286000" y="874185"/>
            <a:ext cx="2286000" cy="4269349"/>
            <a:chOff x="0" y="2295575"/>
            <a:chExt cx="2286000" cy="2847942"/>
          </a:xfrm>
        </p:grpSpPr>
        <p:grpSp>
          <p:nvGrpSpPr>
            <p:cNvPr id="716" name="Google Shape;716;p57"/>
            <p:cNvGrpSpPr/>
            <p:nvPr/>
          </p:nvGrpSpPr>
          <p:grpSpPr>
            <a:xfrm>
              <a:off x="0" y="2295575"/>
              <a:ext cx="2286000" cy="2847942"/>
              <a:chOff x="0" y="2295575"/>
              <a:chExt cx="2286000" cy="2847942"/>
            </a:xfrm>
          </p:grpSpPr>
          <p:sp>
            <p:nvSpPr>
              <p:cNvPr id="717" name="Google Shape;717;p57"/>
              <p:cNvSpPr/>
              <p:nvPr/>
            </p:nvSpPr>
            <p:spPr>
              <a:xfrm>
                <a:off x="0" y="2598017"/>
                <a:ext cx="2286000" cy="25455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7"/>
              <p:cNvSpPr/>
              <p:nvPr/>
            </p:nvSpPr>
            <p:spPr>
              <a:xfrm>
                <a:off x="0" y="2295575"/>
                <a:ext cx="22860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57"/>
            <p:cNvSpPr txBox="1"/>
            <p:nvPr/>
          </p:nvSpPr>
          <p:spPr>
            <a:xfrm>
              <a:off x="216291" y="2349269"/>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1B786E"/>
                  </a:solidFill>
                  <a:latin typeface="Roboto"/>
                  <a:ea typeface="Roboto"/>
                  <a:cs typeface="Roboto"/>
                  <a:sym typeface="Roboto"/>
                </a:rPr>
                <a:t>Step 2</a:t>
              </a:r>
              <a:endParaRPr b="1" sz="1000">
                <a:solidFill>
                  <a:srgbClr val="1B786E"/>
                </a:solidFill>
                <a:latin typeface="Roboto"/>
                <a:ea typeface="Roboto"/>
                <a:cs typeface="Roboto"/>
                <a:sym typeface="Roboto"/>
              </a:endParaRPr>
            </a:p>
          </p:txBody>
        </p:sp>
        <p:sp>
          <p:nvSpPr>
            <p:cNvPr id="720" name="Google Shape;720;p57"/>
            <p:cNvSpPr txBox="1"/>
            <p:nvPr/>
          </p:nvSpPr>
          <p:spPr>
            <a:xfrm>
              <a:off x="216300" y="2668504"/>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User authentication</a:t>
              </a:r>
              <a:endParaRPr b="1" sz="1200">
                <a:solidFill>
                  <a:srgbClr val="FFFFFF"/>
                </a:solidFill>
                <a:latin typeface="Roboto"/>
                <a:ea typeface="Roboto"/>
                <a:cs typeface="Roboto"/>
                <a:sym typeface="Roboto"/>
              </a:endParaRPr>
            </a:p>
          </p:txBody>
        </p:sp>
        <p:sp>
          <p:nvSpPr>
            <p:cNvPr id="721" name="Google Shape;721;p57"/>
            <p:cNvSpPr txBox="1"/>
            <p:nvPr/>
          </p:nvSpPr>
          <p:spPr>
            <a:xfrm>
              <a:off x="216300" y="292997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FFFFFF"/>
                  </a:solidFill>
                  <a:latin typeface="Roboto"/>
                  <a:ea typeface="Roboto"/>
                  <a:cs typeface="Roboto"/>
                  <a:sym typeface="Roboto"/>
                </a:rPr>
                <a:t>User will be asked to either sign up or sign in </a:t>
              </a:r>
              <a:endParaRPr b="1" sz="900">
                <a:solidFill>
                  <a:srgbClr val="FFFFFF"/>
                </a:solidFill>
                <a:latin typeface="Roboto"/>
                <a:ea typeface="Roboto"/>
                <a:cs typeface="Roboto"/>
                <a:sym typeface="Roboto"/>
              </a:endParaRPr>
            </a:p>
          </p:txBody>
        </p:sp>
        <p:cxnSp>
          <p:nvCxnSpPr>
            <p:cNvPr id="722" name="Google Shape;722;p57"/>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723" name="Google Shape;723;p57"/>
          <p:cNvGrpSpPr/>
          <p:nvPr/>
        </p:nvGrpSpPr>
        <p:grpSpPr>
          <a:xfrm>
            <a:off x="0" y="874464"/>
            <a:ext cx="2286000" cy="4269668"/>
            <a:chOff x="0" y="2295575"/>
            <a:chExt cx="2286000" cy="2848154"/>
          </a:xfrm>
        </p:grpSpPr>
        <p:grpSp>
          <p:nvGrpSpPr>
            <p:cNvPr id="724" name="Google Shape;724;p57"/>
            <p:cNvGrpSpPr/>
            <p:nvPr/>
          </p:nvGrpSpPr>
          <p:grpSpPr>
            <a:xfrm>
              <a:off x="0" y="2295575"/>
              <a:ext cx="2286000" cy="2848154"/>
              <a:chOff x="0" y="2295575"/>
              <a:chExt cx="2286000" cy="2848154"/>
            </a:xfrm>
          </p:grpSpPr>
          <p:sp>
            <p:nvSpPr>
              <p:cNvPr id="725" name="Google Shape;725;p57"/>
              <p:cNvSpPr/>
              <p:nvPr/>
            </p:nvSpPr>
            <p:spPr>
              <a:xfrm>
                <a:off x="0" y="2596729"/>
                <a:ext cx="2286000" cy="25470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0" y="2295575"/>
                <a:ext cx="22860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57"/>
            <p:cNvSpPr txBox="1"/>
            <p:nvPr/>
          </p:nvSpPr>
          <p:spPr>
            <a:xfrm>
              <a:off x="216291" y="2336336"/>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1B786E"/>
                  </a:solidFill>
                  <a:latin typeface="Roboto"/>
                  <a:ea typeface="Roboto"/>
                  <a:cs typeface="Roboto"/>
                  <a:sym typeface="Roboto"/>
                </a:rPr>
                <a:t>Step 1</a:t>
              </a:r>
              <a:endParaRPr b="1" sz="1000">
                <a:solidFill>
                  <a:srgbClr val="1B786E"/>
                </a:solidFill>
                <a:latin typeface="Roboto"/>
                <a:ea typeface="Roboto"/>
                <a:cs typeface="Roboto"/>
                <a:sym typeface="Roboto"/>
              </a:endParaRPr>
            </a:p>
          </p:txBody>
        </p:sp>
        <p:sp>
          <p:nvSpPr>
            <p:cNvPr id="728" name="Google Shape;728;p57"/>
            <p:cNvSpPr txBox="1"/>
            <p:nvPr/>
          </p:nvSpPr>
          <p:spPr>
            <a:xfrm>
              <a:off x="216300" y="2668321"/>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User visits web url</a:t>
              </a:r>
              <a:endParaRPr b="1" sz="1200">
                <a:solidFill>
                  <a:srgbClr val="FFFFFF"/>
                </a:solidFill>
                <a:latin typeface="Roboto"/>
                <a:ea typeface="Roboto"/>
                <a:cs typeface="Roboto"/>
                <a:sym typeface="Roboto"/>
              </a:endParaRPr>
            </a:p>
          </p:txBody>
        </p:sp>
        <p:sp>
          <p:nvSpPr>
            <p:cNvPr id="729" name="Google Shape;729;p57"/>
            <p:cNvSpPr txBox="1"/>
            <p:nvPr/>
          </p:nvSpPr>
          <p:spPr>
            <a:xfrm>
              <a:off x="216300" y="2929778"/>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FFFFFF"/>
                  </a:solidFill>
                  <a:latin typeface="Roboto"/>
                  <a:ea typeface="Roboto"/>
                  <a:cs typeface="Roboto"/>
                  <a:sym typeface="Roboto"/>
                </a:rPr>
                <a:t>User will be asked to scan the QR code displayed on the website</a:t>
              </a:r>
              <a:endParaRPr b="1" sz="900">
                <a:solidFill>
                  <a:srgbClr val="FFFFFF"/>
                </a:solidFill>
                <a:latin typeface="Roboto"/>
                <a:ea typeface="Roboto"/>
                <a:cs typeface="Roboto"/>
                <a:sym typeface="Roboto"/>
              </a:endParaRPr>
            </a:p>
          </p:txBody>
        </p:sp>
        <p:cxnSp>
          <p:nvCxnSpPr>
            <p:cNvPr id="730" name="Google Shape;730;p57"/>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pic>
        <p:nvPicPr>
          <p:cNvPr id="731" name="Google Shape;731;p57"/>
          <p:cNvPicPr preferRelativeResize="0"/>
          <p:nvPr/>
        </p:nvPicPr>
        <p:blipFill>
          <a:blip r:embed="rId3">
            <a:alphaModFix/>
          </a:blip>
          <a:stretch>
            <a:fillRect/>
          </a:stretch>
        </p:blipFill>
        <p:spPr>
          <a:xfrm>
            <a:off x="2836903" y="2629075"/>
            <a:ext cx="1050825" cy="2278075"/>
          </a:xfrm>
          <a:prstGeom prst="rect">
            <a:avLst/>
          </a:prstGeom>
          <a:noFill/>
          <a:ln>
            <a:noFill/>
          </a:ln>
        </p:spPr>
      </p:pic>
      <p:pic>
        <p:nvPicPr>
          <p:cNvPr id="732" name="Google Shape;732;p57"/>
          <p:cNvPicPr preferRelativeResize="0"/>
          <p:nvPr/>
        </p:nvPicPr>
        <p:blipFill>
          <a:blip r:embed="rId4">
            <a:alphaModFix/>
          </a:blip>
          <a:stretch>
            <a:fillRect/>
          </a:stretch>
        </p:blipFill>
        <p:spPr>
          <a:xfrm>
            <a:off x="182375" y="2922775"/>
            <a:ext cx="1921250" cy="1412068"/>
          </a:xfrm>
          <a:prstGeom prst="rect">
            <a:avLst/>
          </a:prstGeom>
          <a:noFill/>
          <a:ln>
            <a:noFill/>
          </a:ln>
        </p:spPr>
      </p:pic>
      <p:pic>
        <p:nvPicPr>
          <p:cNvPr id="733" name="Google Shape;733;p57"/>
          <p:cNvPicPr preferRelativeResize="0"/>
          <p:nvPr/>
        </p:nvPicPr>
        <p:blipFill>
          <a:blip r:embed="rId5">
            <a:alphaModFix/>
          </a:blip>
          <a:stretch>
            <a:fillRect/>
          </a:stretch>
        </p:blipFill>
        <p:spPr>
          <a:xfrm>
            <a:off x="5189587" y="2629062"/>
            <a:ext cx="1050825" cy="2278112"/>
          </a:xfrm>
          <a:prstGeom prst="rect">
            <a:avLst/>
          </a:prstGeom>
          <a:noFill/>
          <a:ln>
            <a:noFill/>
          </a:ln>
        </p:spPr>
      </p:pic>
      <p:pic>
        <p:nvPicPr>
          <p:cNvPr id="734" name="Google Shape;734;p57"/>
          <p:cNvPicPr preferRelativeResize="0"/>
          <p:nvPr/>
        </p:nvPicPr>
        <p:blipFill>
          <a:blip r:embed="rId6">
            <a:alphaModFix/>
          </a:blip>
          <a:stretch>
            <a:fillRect/>
          </a:stretch>
        </p:blipFill>
        <p:spPr>
          <a:xfrm>
            <a:off x="7475587" y="2629050"/>
            <a:ext cx="1050825" cy="22781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38" name="Shape 738"/>
        <p:cNvGrpSpPr/>
        <p:nvPr/>
      </p:nvGrpSpPr>
      <p:grpSpPr>
        <a:xfrm>
          <a:off x="0" y="0"/>
          <a:ext cx="0" cy="0"/>
          <a:chOff x="0" y="0"/>
          <a:chExt cx="0" cy="0"/>
        </a:xfrm>
      </p:grpSpPr>
      <p:sp>
        <p:nvSpPr>
          <p:cNvPr id="739" name="Google Shape;739;p58"/>
          <p:cNvSpPr txBox="1"/>
          <p:nvPr/>
        </p:nvSpPr>
        <p:spPr>
          <a:xfrm>
            <a:off x="231375" y="320350"/>
            <a:ext cx="837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swald"/>
                <a:ea typeface="Oswald"/>
                <a:cs typeface="Oswald"/>
                <a:sym typeface="Oswald"/>
              </a:rPr>
              <a:t>Database Solution</a:t>
            </a:r>
            <a:endParaRPr sz="2400">
              <a:latin typeface="Oswald"/>
              <a:ea typeface="Oswald"/>
              <a:cs typeface="Oswald"/>
              <a:sym typeface="Oswald"/>
            </a:endParaRPr>
          </a:p>
        </p:txBody>
      </p:sp>
      <p:pic>
        <p:nvPicPr>
          <p:cNvPr id="740" name="Google Shape;740;p58"/>
          <p:cNvPicPr preferRelativeResize="0"/>
          <p:nvPr/>
        </p:nvPicPr>
        <p:blipFill>
          <a:blip r:embed="rId3">
            <a:alphaModFix/>
          </a:blip>
          <a:stretch>
            <a:fillRect/>
          </a:stretch>
        </p:blipFill>
        <p:spPr>
          <a:xfrm>
            <a:off x="6361675" y="4098625"/>
            <a:ext cx="2468976" cy="694425"/>
          </a:xfrm>
          <a:prstGeom prst="rect">
            <a:avLst/>
          </a:prstGeom>
          <a:noFill/>
          <a:ln>
            <a:noFill/>
          </a:ln>
        </p:spPr>
      </p:pic>
      <p:grpSp>
        <p:nvGrpSpPr>
          <p:cNvPr id="741" name="Google Shape;741;p58"/>
          <p:cNvGrpSpPr/>
          <p:nvPr/>
        </p:nvGrpSpPr>
        <p:grpSpPr>
          <a:xfrm>
            <a:off x="231373" y="904219"/>
            <a:ext cx="1536340" cy="4017237"/>
            <a:chOff x="618820" y="1574025"/>
            <a:chExt cx="1418334" cy="3527606"/>
          </a:xfrm>
        </p:grpSpPr>
        <p:cxnSp>
          <p:nvCxnSpPr>
            <p:cNvPr id="742" name="Google Shape;742;p58"/>
            <p:cNvCxnSpPr/>
            <p:nvPr/>
          </p:nvCxnSpPr>
          <p:spPr>
            <a:xfrm>
              <a:off x="129927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43" name="Google Shape;743;p58"/>
            <p:cNvSpPr/>
            <p:nvPr/>
          </p:nvSpPr>
          <p:spPr>
            <a:xfrm flipH="1">
              <a:off x="618820"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4" name="Google Shape;744;p58"/>
            <p:cNvSpPr/>
            <p:nvPr/>
          </p:nvSpPr>
          <p:spPr>
            <a:xfrm>
              <a:off x="619055"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58"/>
            <p:cNvGrpSpPr/>
            <p:nvPr/>
          </p:nvGrpSpPr>
          <p:grpSpPr>
            <a:xfrm>
              <a:off x="719081" y="1574025"/>
              <a:ext cx="1197924" cy="3527606"/>
              <a:chOff x="1314039" y="1574025"/>
              <a:chExt cx="1197924" cy="3527606"/>
            </a:xfrm>
          </p:grpSpPr>
          <p:sp>
            <p:nvSpPr>
              <p:cNvPr id="746" name="Google Shape;746;p58"/>
              <p:cNvSpPr txBox="1"/>
              <p:nvPr/>
            </p:nvSpPr>
            <p:spPr>
              <a:xfrm>
                <a:off x="1321858" y="2695025"/>
                <a:ext cx="1167300" cy="7866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58D3"/>
                    </a:solidFill>
                    <a:latin typeface="Roboto"/>
                    <a:ea typeface="Roboto"/>
                    <a:cs typeface="Roboto"/>
                    <a:sym typeface="Roboto"/>
                  </a:rPr>
                  <a:t>Define Purpose and Goal</a:t>
                </a:r>
                <a:endParaRPr b="1">
                  <a:solidFill>
                    <a:srgbClr val="0C58D3"/>
                  </a:solidFill>
                  <a:latin typeface="Roboto"/>
                  <a:ea typeface="Roboto"/>
                  <a:cs typeface="Roboto"/>
                  <a:sym typeface="Roboto"/>
                </a:endParaRPr>
              </a:p>
            </p:txBody>
          </p:sp>
          <p:sp>
            <p:nvSpPr>
              <p:cNvPr id="747" name="Google Shape;747;p58"/>
              <p:cNvSpPr txBox="1"/>
              <p:nvPr/>
            </p:nvSpPr>
            <p:spPr>
              <a:xfrm>
                <a:off x="1321863" y="3481630"/>
                <a:ext cx="1190100" cy="162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
                  </a:spcBef>
                  <a:spcAft>
                    <a:spcPts val="0"/>
                  </a:spcAft>
                  <a:buNone/>
                </a:pPr>
                <a:r>
                  <a:rPr b="1" lang="en" sz="900">
                    <a:solidFill>
                      <a:srgbClr val="0C58D3"/>
                    </a:solidFill>
                    <a:latin typeface="Roboto"/>
                    <a:ea typeface="Roboto"/>
                    <a:cs typeface="Roboto"/>
                    <a:sym typeface="Roboto"/>
                  </a:rPr>
                  <a:t>Main purpose/goal is to store information that can </a:t>
                </a:r>
                <a:r>
                  <a:rPr b="1" lang="en" sz="900">
                    <a:solidFill>
                      <a:srgbClr val="0C58D3"/>
                    </a:solidFill>
                    <a:latin typeface="Roboto"/>
                    <a:ea typeface="Roboto"/>
                    <a:cs typeface="Roboto"/>
                    <a:sym typeface="Roboto"/>
                  </a:rPr>
                  <a:t>assist</a:t>
                </a:r>
                <a:r>
                  <a:rPr b="1" lang="en" sz="900">
                    <a:solidFill>
                      <a:srgbClr val="0C58D3"/>
                    </a:solidFill>
                    <a:latin typeface="Roboto"/>
                    <a:ea typeface="Roboto"/>
                    <a:cs typeface="Roboto"/>
                    <a:sym typeface="Roboto"/>
                  </a:rPr>
                  <a:t> in building algorithms to automate parking management systems </a:t>
                </a:r>
                <a:endParaRPr b="1" sz="900">
                  <a:solidFill>
                    <a:srgbClr val="0C58D3"/>
                  </a:solidFill>
                  <a:latin typeface="Roboto"/>
                  <a:ea typeface="Roboto"/>
                  <a:cs typeface="Roboto"/>
                  <a:sym typeface="Roboto"/>
                </a:endParaRPr>
              </a:p>
              <a:p>
                <a:pPr indent="0" lvl="0" marL="0" rtl="0" algn="l">
                  <a:lnSpc>
                    <a:spcPct val="100000"/>
                  </a:lnSpc>
                  <a:spcBef>
                    <a:spcPts val="200"/>
                  </a:spcBef>
                  <a:spcAft>
                    <a:spcPts val="0"/>
                  </a:spcAft>
                  <a:buNone/>
                </a:pPr>
                <a:r>
                  <a:t/>
                </a:r>
                <a:endParaRPr sz="300">
                  <a:solidFill>
                    <a:srgbClr val="0C58D3"/>
                  </a:solidFill>
                  <a:latin typeface="Roboto"/>
                  <a:ea typeface="Roboto"/>
                  <a:cs typeface="Roboto"/>
                  <a:sym typeface="Roboto"/>
                </a:endParaRPr>
              </a:p>
              <a:p>
                <a:pPr indent="0" lvl="0" marL="0" rtl="0" algn="l">
                  <a:lnSpc>
                    <a:spcPct val="100000"/>
                  </a:lnSpc>
                  <a:spcBef>
                    <a:spcPts val="2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2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2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16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16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1600"/>
                  </a:spcBef>
                  <a:spcAft>
                    <a:spcPts val="1600"/>
                  </a:spcAft>
                  <a:buNone/>
                </a:pPr>
                <a:r>
                  <a:t/>
                </a:r>
                <a:endParaRPr sz="800">
                  <a:solidFill>
                    <a:srgbClr val="0C58D3"/>
                  </a:solidFill>
                  <a:latin typeface="Roboto"/>
                  <a:ea typeface="Roboto"/>
                  <a:cs typeface="Roboto"/>
                  <a:sym typeface="Roboto"/>
                </a:endParaRPr>
              </a:p>
            </p:txBody>
          </p:sp>
          <p:sp>
            <p:nvSpPr>
              <p:cNvPr id="748" name="Google Shape;748;p58"/>
              <p:cNvSpPr txBox="1"/>
              <p:nvPr/>
            </p:nvSpPr>
            <p:spPr>
              <a:xfrm>
                <a:off x="1314039"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0C58D3"/>
                    </a:solidFill>
                    <a:latin typeface="Roboto"/>
                    <a:ea typeface="Roboto"/>
                    <a:cs typeface="Roboto"/>
                    <a:sym typeface="Roboto"/>
                  </a:rPr>
                  <a:t>Step 1</a:t>
                </a:r>
                <a:endParaRPr b="1" sz="1300">
                  <a:solidFill>
                    <a:srgbClr val="0C58D3"/>
                  </a:solidFill>
                  <a:latin typeface="Roboto"/>
                  <a:ea typeface="Roboto"/>
                  <a:cs typeface="Roboto"/>
                  <a:sym typeface="Roboto"/>
                </a:endParaRPr>
              </a:p>
            </p:txBody>
          </p:sp>
        </p:grpSp>
      </p:grpSp>
      <p:grpSp>
        <p:nvGrpSpPr>
          <p:cNvPr id="749" name="Google Shape;749;p58"/>
          <p:cNvGrpSpPr/>
          <p:nvPr/>
        </p:nvGrpSpPr>
        <p:grpSpPr>
          <a:xfrm>
            <a:off x="1637639" y="904219"/>
            <a:ext cx="1536340" cy="4342918"/>
            <a:chOff x="1917073" y="1575830"/>
            <a:chExt cx="1418334" cy="3813591"/>
          </a:xfrm>
        </p:grpSpPr>
        <p:cxnSp>
          <p:nvCxnSpPr>
            <p:cNvPr id="750" name="Google Shape;750;p58"/>
            <p:cNvCxnSpPr/>
            <p:nvPr/>
          </p:nvCxnSpPr>
          <p:spPr>
            <a:xfrm>
              <a:off x="2597529"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51" name="Google Shape;751;p58"/>
            <p:cNvSpPr/>
            <p:nvPr/>
          </p:nvSpPr>
          <p:spPr>
            <a:xfrm flipH="1">
              <a:off x="1917073"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2" name="Google Shape;752;p58"/>
            <p:cNvSpPr/>
            <p:nvPr/>
          </p:nvSpPr>
          <p:spPr>
            <a:xfrm>
              <a:off x="1917307"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8"/>
            <p:cNvSpPr txBox="1"/>
            <p:nvPr/>
          </p:nvSpPr>
          <p:spPr>
            <a:xfrm>
              <a:off x="2021564" y="2696840"/>
              <a:ext cx="12414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58D3"/>
                  </a:solidFill>
                  <a:latin typeface="Roboto"/>
                  <a:ea typeface="Roboto"/>
                  <a:cs typeface="Roboto"/>
                  <a:sym typeface="Roboto"/>
                </a:rPr>
                <a:t>Gather Requirements</a:t>
              </a:r>
              <a:endParaRPr b="1">
                <a:solidFill>
                  <a:srgbClr val="0C58D3"/>
                </a:solidFill>
                <a:latin typeface="Roboto"/>
                <a:ea typeface="Roboto"/>
                <a:cs typeface="Roboto"/>
                <a:sym typeface="Roboto"/>
              </a:endParaRPr>
            </a:p>
          </p:txBody>
        </p:sp>
        <p:sp>
          <p:nvSpPr>
            <p:cNvPr id="754" name="Google Shape;754;p58"/>
            <p:cNvSpPr txBox="1"/>
            <p:nvPr/>
          </p:nvSpPr>
          <p:spPr>
            <a:xfrm>
              <a:off x="2042475" y="3458322"/>
              <a:ext cx="1167300" cy="1931100"/>
            </a:xfrm>
            <a:prstGeom prst="rect">
              <a:avLst/>
            </a:prstGeom>
            <a:noFill/>
            <a:ln>
              <a:noFill/>
            </a:ln>
          </p:spPr>
          <p:txBody>
            <a:bodyPr anchorCtr="0" anchor="t" bIns="91425" lIns="91425" spcFirstLastPara="1" rIns="91425" wrap="square" tIns="91425">
              <a:noAutofit/>
            </a:bodyPr>
            <a:lstStyle/>
            <a:p>
              <a:pPr indent="0" lvl="0" marL="0" rtl="0" algn="l">
                <a:spcBef>
                  <a:spcPts val="200"/>
                </a:spcBef>
                <a:spcAft>
                  <a:spcPts val="0"/>
                </a:spcAft>
                <a:buNone/>
              </a:pPr>
              <a:r>
                <a:rPr b="1" lang="en" sz="900">
                  <a:solidFill>
                    <a:srgbClr val="0C58D3"/>
                  </a:solidFill>
                  <a:latin typeface="Roboto"/>
                  <a:ea typeface="Roboto"/>
                  <a:cs typeface="Roboto"/>
                  <a:sym typeface="Roboto"/>
                </a:rPr>
                <a:t>Requirements:</a:t>
              </a:r>
              <a:endParaRPr b="1" sz="900">
                <a:solidFill>
                  <a:srgbClr val="0C58D3"/>
                </a:solidFill>
                <a:latin typeface="Roboto"/>
                <a:ea typeface="Roboto"/>
                <a:cs typeface="Roboto"/>
                <a:sym typeface="Roboto"/>
              </a:endParaRPr>
            </a:p>
            <a:p>
              <a:pPr indent="0" lvl="0" marL="0" rtl="0" algn="l">
                <a:spcBef>
                  <a:spcPts val="200"/>
                </a:spcBef>
                <a:spcAft>
                  <a:spcPts val="0"/>
                </a:spcAft>
                <a:buNone/>
              </a:pPr>
              <a:r>
                <a:rPr b="1" lang="en" sz="900">
                  <a:solidFill>
                    <a:srgbClr val="0C58D3"/>
                  </a:solidFill>
                  <a:latin typeface="Roboto"/>
                  <a:ea typeface="Roboto"/>
                  <a:cs typeface="Roboto"/>
                  <a:sym typeface="Roboto"/>
                </a:rPr>
                <a:t>- Store user Information.</a:t>
              </a:r>
              <a:endParaRPr b="1" sz="900">
                <a:solidFill>
                  <a:srgbClr val="0C58D3"/>
                </a:solidFill>
                <a:latin typeface="Roboto"/>
                <a:ea typeface="Roboto"/>
                <a:cs typeface="Roboto"/>
                <a:sym typeface="Roboto"/>
              </a:endParaRPr>
            </a:p>
            <a:p>
              <a:pPr indent="0" lvl="0" marL="0" rtl="0" algn="l">
                <a:spcBef>
                  <a:spcPts val="200"/>
                </a:spcBef>
                <a:spcAft>
                  <a:spcPts val="0"/>
                </a:spcAft>
                <a:buNone/>
              </a:pPr>
              <a:r>
                <a:rPr b="1" lang="en" sz="900">
                  <a:solidFill>
                    <a:srgbClr val="0C58D3"/>
                  </a:solidFill>
                  <a:latin typeface="Roboto"/>
                  <a:ea typeface="Roboto"/>
                  <a:cs typeface="Roboto"/>
                  <a:sym typeface="Roboto"/>
                </a:rPr>
                <a:t>- Store parking spot occupancy Information.</a:t>
              </a:r>
              <a:endParaRPr b="1" sz="900">
                <a:solidFill>
                  <a:srgbClr val="0C58D3"/>
                </a:solidFill>
                <a:latin typeface="Roboto"/>
                <a:ea typeface="Roboto"/>
                <a:cs typeface="Roboto"/>
                <a:sym typeface="Roboto"/>
              </a:endParaRPr>
            </a:p>
            <a:p>
              <a:pPr indent="0" lvl="0" marL="0" rtl="0" algn="l">
                <a:spcBef>
                  <a:spcPts val="200"/>
                </a:spcBef>
                <a:spcAft>
                  <a:spcPts val="0"/>
                </a:spcAft>
                <a:buNone/>
              </a:pPr>
              <a:r>
                <a:rPr b="1" lang="en" sz="900">
                  <a:solidFill>
                    <a:srgbClr val="0C58D3"/>
                  </a:solidFill>
                  <a:latin typeface="Roboto"/>
                  <a:ea typeface="Roboto"/>
                  <a:cs typeface="Roboto"/>
                  <a:sym typeface="Roboto"/>
                </a:rPr>
                <a:t>- Store Sensor Data Information.</a:t>
              </a:r>
              <a:endParaRPr b="1" sz="900">
                <a:solidFill>
                  <a:srgbClr val="0C58D3"/>
                </a:solidFill>
                <a:latin typeface="Roboto"/>
                <a:ea typeface="Roboto"/>
                <a:cs typeface="Roboto"/>
                <a:sym typeface="Roboto"/>
              </a:endParaRPr>
            </a:p>
            <a:p>
              <a:pPr indent="0" lvl="0" marL="0" rtl="0" algn="l">
                <a:spcBef>
                  <a:spcPts val="200"/>
                </a:spcBef>
                <a:spcAft>
                  <a:spcPts val="0"/>
                </a:spcAft>
                <a:buNone/>
              </a:pPr>
              <a:r>
                <a:rPr b="1" lang="en" sz="900">
                  <a:solidFill>
                    <a:srgbClr val="0C58D3"/>
                  </a:solidFill>
                  <a:latin typeface="Roboto"/>
                  <a:ea typeface="Roboto"/>
                  <a:cs typeface="Roboto"/>
                  <a:sym typeface="Roboto"/>
                </a:rPr>
                <a:t>- Store key parking lot related information.</a:t>
              </a:r>
              <a:endParaRPr b="1" sz="900">
                <a:solidFill>
                  <a:srgbClr val="0C58D3"/>
                </a:solidFill>
                <a:latin typeface="Roboto"/>
                <a:ea typeface="Roboto"/>
                <a:cs typeface="Roboto"/>
                <a:sym typeface="Roboto"/>
              </a:endParaRPr>
            </a:p>
          </p:txBody>
        </p:sp>
        <p:sp>
          <p:nvSpPr>
            <p:cNvPr id="755" name="Google Shape;755;p58"/>
            <p:cNvSpPr txBox="1"/>
            <p:nvPr/>
          </p:nvSpPr>
          <p:spPr>
            <a:xfrm>
              <a:off x="201374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0C58D3"/>
                  </a:solidFill>
                  <a:latin typeface="Roboto"/>
                  <a:ea typeface="Roboto"/>
                  <a:cs typeface="Roboto"/>
                  <a:sym typeface="Roboto"/>
                </a:rPr>
                <a:t>Step 2</a:t>
              </a:r>
              <a:endParaRPr b="1" sz="1300">
                <a:solidFill>
                  <a:srgbClr val="0C58D3"/>
                </a:solidFill>
                <a:latin typeface="Roboto"/>
                <a:ea typeface="Roboto"/>
                <a:cs typeface="Roboto"/>
                <a:sym typeface="Roboto"/>
              </a:endParaRPr>
            </a:p>
          </p:txBody>
        </p:sp>
      </p:grpSp>
      <p:grpSp>
        <p:nvGrpSpPr>
          <p:cNvPr id="756" name="Google Shape;756;p58"/>
          <p:cNvGrpSpPr/>
          <p:nvPr/>
        </p:nvGrpSpPr>
        <p:grpSpPr>
          <a:xfrm>
            <a:off x="3042599" y="904219"/>
            <a:ext cx="1536340" cy="4017086"/>
            <a:chOff x="3214118" y="1575830"/>
            <a:chExt cx="1418334" cy="3527472"/>
          </a:xfrm>
        </p:grpSpPr>
        <p:cxnSp>
          <p:nvCxnSpPr>
            <p:cNvPr id="757" name="Google Shape;757;p58"/>
            <p:cNvCxnSpPr/>
            <p:nvPr/>
          </p:nvCxnSpPr>
          <p:spPr>
            <a:xfrm>
              <a:off x="3894575" y="1695421"/>
              <a:ext cx="718500" cy="741900"/>
            </a:xfrm>
            <a:prstGeom prst="straightConnector1">
              <a:avLst/>
            </a:prstGeom>
            <a:noFill/>
            <a:ln cap="flat" cmpd="sng" w="9525">
              <a:solidFill>
                <a:srgbClr val="0C58D3"/>
              </a:solidFill>
              <a:prstDash val="solid"/>
              <a:round/>
              <a:headEnd len="sm" w="sm" type="none"/>
              <a:tailEnd len="sm" w="sm" type="none"/>
            </a:ln>
          </p:spPr>
        </p:cxnSp>
        <p:sp>
          <p:nvSpPr>
            <p:cNvPr id="758" name="Google Shape;758;p58"/>
            <p:cNvSpPr/>
            <p:nvPr/>
          </p:nvSpPr>
          <p:spPr>
            <a:xfrm flipH="1">
              <a:off x="3214118" y="2306625"/>
              <a:ext cx="1418100" cy="143400"/>
            </a:xfrm>
            <a:prstGeom prst="parallelogram">
              <a:avLst>
                <a:gd fmla="val 96952"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9" name="Google Shape;759;p58"/>
            <p:cNvSpPr/>
            <p:nvPr/>
          </p:nvSpPr>
          <p:spPr>
            <a:xfrm>
              <a:off x="3214352"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txBox="1"/>
            <p:nvPr/>
          </p:nvSpPr>
          <p:spPr>
            <a:xfrm>
              <a:off x="3324920" y="2696830"/>
              <a:ext cx="11673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58D3"/>
                  </a:solidFill>
                  <a:latin typeface="Roboto"/>
                  <a:ea typeface="Roboto"/>
                  <a:cs typeface="Roboto"/>
                  <a:sym typeface="Roboto"/>
                </a:rPr>
                <a:t>Create Schema</a:t>
              </a:r>
              <a:endParaRPr b="1">
                <a:solidFill>
                  <a:srgbClr val="0C58D3"/>
                </a:solidFill>
                <a:latin typeface="Roboto"/>
                <a:ea typeface="Roboto"/>
                <a:cs typeface="Roboto"/>
                <a:sym typeface="Roboto"/>
              </a:endParaRPr>
            </a:p>
          </p:txBody>
        </p:sp>
        <p:sp>
          <p:nvSpPr>
            <p:cNvPr id="761" name="Google Shape;761;p58"/>
            <p:cNvSpPr txBox="1"/>
            <p:nvPr/>
          </p:nvSpPr>
          <p:spPr>
            <a:xfrm>
              <a:off x="3327071" y="3465303"/>
              <a:ext cx="1167300" cy="16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 sz="900">
                  <a:solidFill>
                    <a:srgbClr val="0C58D3"/>
                  </a:solidFill>
                  <a:latin typeface="Roboto"/>
                  <a:ea typeface="Roboto"/>
                  <a:cs typeface="Roboto"/>
                  <a:sym typeface="Roboto"/>
                </a:rPr>
                <a:t>Tables Created:</a:t>
              </a:r>
              <a:endParaRPr b="1" sz="900">
                <a:solidFill>
                  <a:srgbClr val="0C58D3"/>
                </a:solidFill>
                <a:latin typeface="Roboto"/>
                <a:ea typeface="Roboto"/>
                <a:cs typeface="Roboto"/>
                <a:sym typeface="Roboto"/>
              </a:endParaRPr>
            </a:p>
            <a:p>
              <a:pPr indent="0" lvl="0" marL="0" rtl="0" algn="l">
                <a:lnSpc>
                  <a:spcPct val="115000"/>
                </a:lnSpc>
                <a:spcBef>
                  <a:spcPts val="200"/>
                </a:spcBef>
                <a:spcAft>
                  <a:spcPts val="0"/>
                </a:spcAft>
                <a:buNone/>
              </a:pPr>
              <a:r>
                <a:rPr b="1" lang="en" sz="900">
                  <a:solidFill>
                    <a:srgbClr val="0C58D3"/>
                  </a:solidFill>
                  <a:latin typeface="Roboto"/>
                  <a:ea typeface="Roboto"/>
                  <a:cs typeface="Roboto"/>
                  <a:sym typeface="Roboto"/>
                </a:rPr>
                <a:t>- USER</a:t>
              </a:r>
              <a:endParaRPr b="1" sz="900">
                <a:solidFill>
                  <a:srgbClr val="0C58D3"/>
                </a:solidFill>
                <a:latin typeface="Roboto"/>
                <a:ea typeface="Roboto"/>
                <a:cs typeface="Roboto"/>
                <a:sym typeface="Roboto"/>
              </a:endParaRPr>
            </a:p>
            <a:p>
              <a:pPr indent="0" lvl="0" marL="0" rtl="0" algn="l">
                <a:lnSpc>
                  <a:spcPct val="115000"/>
                </a:lnSpc>
                <a:spcBef>
                  <a:spcPts val="200"/>
                </a:spcBef>
                <a:spcAft>
                  <a:spcPts val="0"/>
                </a:spcAft>
                <a:buNone/>
              </a:pPr>
              <a:r>
                <a:rPr b="1" lang="en" sz="900">
                  <a:solidFill>
                    <a:srgbClr val="0C58D3"/>
                  </a:solidFill>
                  <a:latin typeface="Roboto"/>
                  <a:ea typeface="Roboto"/>
                  <a:cs typeface="Roboto"/>
                  <a:sym typeface="Roboto"/>
                </a:rPr>
                <a:t>- BOOKING</a:t>
              </a:r>
              <a:endParaRPr b="1" sz="900">
                <a:solidFill>
                  <a:srgbClr val="0C58D3"/>
                </a:solidFill>
                <a:latin typeface="Roboto"/>
                <a:ea typeface="Roboto"/>
                <a:cs typeface="Roboto"/>
                <a:sym typeface="Roboto"/>
              </a:endParaRPr>
            </a:p>
            <a:p>
              <a:pPr indent="0" lvl="0" marL="0" rtl="0" algn="l">
                <a:lnSpc>
                  <a:spcPct val="115000"/>
                </a:lnSpc>
                <a:spcBef>
                  <a:spcPts val="200"/>
                </a:spcBef>
                <a:spcAft>
                  <a:spcPts val="0"/>
                </a:spcAft>
                <a:buNone/>
              </a:pPr>
              <a:r>
                <a:rPr b="1" lang="en" sz="900">
                  <a:solidFill>
                    <a:srgbClr val="0C58D3"/>
                  </a:solidFill>
                  <a:latin typeface="Roboto"/>
                  <a:ea typeface="Roboto"/>
                  <a:cs typeface="Roboto"/>
                  <a:sym typeface="Roboto"/>
                </a:rPr>
                <a:t>- SENSOR_DATA</a:t>
              </a:r>
              <a:endParaRPr b="1" sz="900">
                <a:solidFill>
                  <a:srgbClr val="0C58D3"/>
                </a:solidFill>
                <a:latin typeface="Roboto"/>
                <a:ea typeface="Roboto"/>
                <a:cs typeface="Roboto"/>
                <a:sym typeface="Roboto"/>
              </a:endParaRPr>
            </a:p>
            <a:p>
              <a:pPr indent="0" lvl="0" marL="0" rtl="0" algn="l">
                <a:lnSpc>
                  <a:spcPct val="115000"/>
                </a:lnSpc>
                <a:spcBef>
                  <a:spcPts val="200"/>
                </a:spcBef>
                <a:spcAft>
                  <a:spcPts val="0"/>
                </a:spcAft>
                <a:buNone/>
              </a:pPr>
              <a:r>
                <a:rPr b="1" lang="en" sz="900">
                  <a:solidFill>
                    <a:srgbClr val="0C58D3"/>
                  </a:solidFill>
                  <a:latin typeface="Roboto"/>
                  <a:ea typeface="Roboto"/>
                  <a:cs typeface="Roboto"/>
                  <a:sym typeface="Roboto"/>
                </a:rPr>
                <a:t>- PARKING_LOT</a:t>
              </a:r>
              <a:endParaRPr b="1" sz="900">
                <a:solidFill>
                  <a:srgbClr val="0C58D3"/>
                </a:solidFill>
                <a:latin typeface="Roboto"/>
                <a:ea typeface="Roboto"/>
                <a:cs typeface="Roboto"/>
                <a:sym typeface="Roboto"/>
              </a:endParaRPr>
            </a:p>
            <a:p>
              <a:pPr indent="0" lvl="0" marL="0" rtl="0" algn="l">
                <a:lnSpc>
                  <a:spcPct val="115000"/>
                </a:lnSpc>
                <a:spcBef>
                  <a:spcPts val="200"/>
                </a:spcBef>
                <a:spcAft>
                  <a:spcPts val="0"/>
                </a:spcAft>
                <a:buNone/>
              </a:pPr>
              <a:r>
                <a:t/>
              </a:r>
              <a:endParaRPr b="1" sz="900">
                <a:solidFill>
                  <a:srgbClr val="0C58D3"/>
                </a:solidFill>
                <a:latin typeface="Roboto"/>
                <a:ea typeface="Roboto"/>
                <a:cs typeface="Roboto"/>
                <a:sym typeface="Roboto"/>
              </a:endParaRPr>
            </a:p>
          </p:txBody>
        </p:sp>
        <p:sp>
          <p:nvSpPr>
            <p:cNvPr id="762" name="Google Shape;762;p58"/>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0C58D3"/>
                  </a:solidFill>
                  <a:latin typeface="Roboto"/>
                  <a:ea typeface="Roboto"/>
                  <a:cs typeface="Roboto"/>
                  <a:sym typeface="Roboto"/>
                </a:rPr>
                <a:t>Step 3</a:t>
              </a:r>
              <a:endParaRPr b="1" sz="1300">
                <a:solidFill>
                  <a:srgbClr val="0C58D3"/>
                </a:solidFill>
                <a:latin typeface="Roboto"/>
                <a:ea typeface="Roboto"/>
                <a:cs typeface="Roboto"/>
                <a:sym typeface="Roboto"/>
              </a:endParaRPr>
            </a:p>
          </p:txBody>
        </p:sp>
      </p:grpSp>
      <p:grpSp>
        <p:nvGrpSpPr>
          <p:cNvPr id="763" name="Google Shape;763;p58"/>
          <p:cNvGrpSpPr/>
          <p:nvPr/>
        </p:nvGrpSpPr>
        <p:grpSpPr>
          <a:xfrm>
            <a:off x="4447971" y="904219"/>
            <a:ext cx="1536340" cy="4017255"/>
            <a:chOff x="4511544" y="1575830"/>
            <a:chExt cx="1418334" cy="3527621"/>
          </a:xfrm>
        </p:grpSpPr>
        <p:cxnSp>
          <p:nvCxnSpPr>
            <p:cNvPr id="764" name="Google Shape;764;p58"/>
            <p:cNvCxnSpPr/>
            <p:nvPr/>
          </p:nvCxnSpPr>
          <p:spPr>
            <a:xfrm>
              <a:off x="5192001" y="1695421"/>
              <a:ext cx="718500" cy="741900"/>
            </a:xfrm>
            <a:prstGeom prst="straightConnector1">
              <a:avLst/>
            </a:prstGeom>
            <a:noFill/>
            <a:ln cap="flat" cmpd="sng" w="9525">
              <a:solidFill>
                <a:srgbClr val="1F887E"/>
              </a:solidFill>
              <a:prstDash val="solid"/>
              <a:round/>
              <a:headEnd len="sm" w="sm" type="none"/>
              <a:tailEnd len="sm" w="sm" type="none"/>
            </a:ln>
          </p:spPr>
        </p:cxnSp>
        <p:sp>
          <p:nvSpPr>
            <p:cNvPr id="765" name="Google Shape;765;p58"/>
            <p:cNvSpPr/>
            <p:nvPr/>
          </p:nvSpPr>
          <p:spPr>
            <a:xfrm flipH="1">
              <a:off x="4511544" y="2306625"/>
              <a:ext cx="1418100" cy="143400"/>
            </a:xfrm>
            <a:prstGeom prst="parallelogram">
              <a:avLst>
                <a:gd fmla="val 96952"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6" name="Google Shape;766;p58"/>
            <p:cNvSpPr/>
            <p:nvPr/>
          </p:nvSpPr>
          <p:spPr>
            <a:xfrm>
              <a:off x="4511779" y="2460450"/>
              <a:ext cx="14181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txBox="1"/>
            <p:nvPr/>
          </p:nvSpPr>
          <p:spPr>
            <a:xfrm>
              <a:off x="4619580" y="2696830"/>
              <a:ext cx="11673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F887E"/>
                  </a:solidFill>
                  <a:latin typeface="Roboto"/>
                  <a:ea typeface="Roboto"/>
                  <a:cs typeface="Roboto"/>
                  <a:sym typeface="Roboto"/>
                </a:rPr>
                <a:t>Entity-Rel Diagram</a:t>
              </a:r>
              <a:endParaRPr b="1">
                <a:solidFill>
                  <a:srgbClr val="1F887E"/>
                </a:solidFill>
                <a:latin typeface="Roboto"/>
                <a:ea typeface="Roboto"/>
                <a:cs typeface="Roboto"/>
                <a:sym typeface="Roboto"/>
              </a:endParaRPr>
            </a:p>
          </p:txBody>
        </p:sp>
        <p:sp>
          <p:nvSpPr>
            <p:cNvPr id="768" name="Google Shape;768;p58"/>
            <p:cNvSpPr txBox="1"/>
            <p:nvPr/>
          </p:nvSpPr>
          <p:spPr>
            <a:xfrm>
              <a:off x="4621731" y="3492151"/>
              <a:ext cx="1167300" cy="16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1F887E"/>
                  </a:solidFill>
                  <a:latin typeface="Roboto"/>
                  <a:ea typeface="Roboto"/>
                  <a:cs typeface="Roboto"/>
                  <a:sym typeface="Roboto"/>
                </a:rPr>
                <a:t>To be implemented.</a:t>
              </a:r>
              <a:endParaRPr b="1" sz="900">
                <a:solidFill>
                  <a:srgbClr val="1F887E"/>
                </a:solidFill>
                <a:latin typeface="Roboto"/>
                <a:ea typeface="Roboto"/>
                <a:cs typeface="Roboto"/>
                <a:sym typeface="Roboto"/>
              </a:endParaRPr>
            </a:p>
          </p:txBody>
        </p:sp>
        <p:sp>
          <p:nvSpPr>
            <p:cNvPr id="769" name="Google Shape;769;p58"/>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1F887E"/>
                  </a:solidFill>
                  <a:latin typeface="Roboto"/>
                  <a:ea typeface="Roboto"/>
                  <a:cs typeface="Roboto"/>
                  <a:sym typeface="Roboto"/>
                </a:rPr>
                <a:t>Step 4</a:t>
              </a:r>
              <a:endParaRPr b="1" sz="1300">
                <a:solidFill>
                  <a:srgbClr val="1F887E"/>
                </a:solidFill>
                <a:latin typeface="Roboto"/>
                <a:ea typeface="Roboto"/>
                <a:cs typeface="Roboto"/>
                <a:sym typeface="Roboto"/>
              </a:endParaRPr>
            </a:p>
          </p:txBody>
        </p:sp>
      </p:grpSp>
      <p:grpSp>
        <p:nvGrpSpPr>
          <p:cNvPr id="770" name="Google Shape;770;p58"/>
          <p:cNvGrpSpPr/>
          <p:nvPr/>
        </p:nvGrpSpPr>
        <p:grpSpPr>
          <a:xfrm>
            <a:off x="5853015" y="904219"/>
            <a:ext cx="1536340" cy="4017361"/>
            <a:chOff x="3214118" y="1575830"/>
            <a:chExt cx="1418334" cy="3527715"/>
          </a:xfrm>
        </p:grpSpPr>
        <p:cxnSp>
          <p:nvCxnSpPr>
            <p:cNvPr id="771" name="Google Shape;771;p58"/>
            <p:cNvCxnSpPr/>
            <p:nvPr/>
          </p:nvCxnSpPr>
          <p:spPr>
            <a:xfrm>
              <a:off x="3894575" y="1695421"/>
              <a:ext cx="718500" cy="741900"/>
            </a:xfrm>
            <a:prstGeom prst="straightConnector1">
              <a:avLst/>
            </a:prstGeom>
            <a:noFill/>
            <a:ln cap="flat" cmpd="sng" w="9525">
              <a:solidFill>
                <a:srgbClr val="1F887E"/>
              </a:solidFill>
              <a:prstDash val="solid"/>
              <a:round/>
              <a:headEnd len="sm" w="sm" type="none"/>
              <a:tailEnd len="sm" w="sm" type="none"/>
            </a:ln>
          </p:spPr>
        </p:cxnSp>
        <p:sp>
          <p:nvSpPr>
            <p:cNvPr id="772" name="Google Shape;772;p58"/>
            <p:cNvSpPr/>
            <p:nvPr/>
          </p:nvSpPr>
          <p:spPr>
            <a:xfrm flipH="1">
              <a:off x="3214118" y="2306625"/>
              <a:ext cx="1418100" cy="143400"/>
            </a:xfrm>
            <a:prstGeom prst="parallelogram">
              <a:avLst>
                <a:gd fmla="val 96952"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3" name="Google Shape;773;p58"/>
            <p:cNvSpPr/>
            <p:nvPr/>
          </p:nvSpPr>
          <p:spPr>
            <a:xfrm>
              <a:off x="3214352" y="2460450"/>
              <a:ext cx="14181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8"/>
            <p:cNvSpPr txBox="1"/>
            <p:nvPr/>
          </p:nvSpPr>
          <p:spPr>
            <a:xfrm>
              <a:off x="3324920" y="2696830"/>
              <a:ext cx="1167300" cy="7866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F887E"/>
                  </a:solidFill>
                  <a:latin typeface="Roboto"/>
                  <a:ea typeface="Roboto"/>
                  <a:cs typeface="Roboto"/>
                  <a:sym typeface="Roboto"/>
                </a:rPr>
                <a:t>Implement and Test (Firebase)</a:t>
              </a:r>
              <a:endParaRPr b="1">
                <a:solidFill>
                  <a:srgbClr val="1F887E"/>
                </a:solidFill>
                <a:latin typeface="Roboto"/>
                <a:ea typeface="Roboto"/>
                <a:cs typeface="Roboto"/>
                <a:sym typeface="Roboto"/>
              </a:endParaRPr>
            </a:p>
          </p:txBody>
        </p:sp>
        <p:sp>
          <p:nvSpPr>
            <p:cNvPr id="775" name="Google Shape;775;p58"/>
            <p:cNvSpPr txBox="1"/>
            <p:nvPr/>
          </p:nvSpPr>
          <p:spPr>
            <a:xfrm>
              <a:off x="3324910" y="3475445"/>
              <a:ext cx="1167300" cy="162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1F887E"/>
                  </a:solidFill>
                  <a:latin typeface="Roboto"/>
                  <a:ea typeface="Roboto"/>
                  <a:cs typeface="Roboto"/>
                  <a:sym typeface="Roboto"/>
                </a:rPr>
                <a:t>To be implemented.</a:t>
              </a:r>
              <a:endParaRPr b="1" sz="900">
                <a:solidFill>
                  <a:srgbClr val="1F887E"/>
                </a:solidFill>
                <a:latin typeface="Roboto"/>
                <a:ea typeface="Roboto"/>
                <a:cs typeface="Roboto"/>
                <a:sym typeface="Roboto"/>
              </a:endParaRPr>
            </a:p>
          </p:txBody>
        </p:sp>
        <p:sp>
          <p:nvSpPr>
            <p:cNvPr id="776" name="Google Shape;776;p58"/>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1F887E"/>
                  </a:solidFill>
                  <a:latin typeface="Roboto"/>
                  <a:ea typeface="Roboto"/>
                  <a:cs typeface="Roboto"/>
                  <a:sym typeface="Roboto"/>
                </a:rPr>
                <a:t>Step 5</a:t>
              </a:r>
              <a:endParaRPr b="1" sz="1300">
                <a:solidFill>
                  <a:srgbClr val="1F887E"/>
                </a:solidFill>
                <a:latin typeface="Roboto"/>
                <a:ea typeface="Roboto"/>
                <a:cs typeface="Roboto"/>
                <a:sym typeface="Roboto"/>
              </a:endParaRPr>
            </a:p>
          </p:txBody>
        </p:sp>
      </p:grpSp>
      <p:grpSp>
        <p:nvGrpSpPr>
          <p:cNvPr id="777" name="Google Shape;777;p58"/>
          <p:cNvGrpSpPr/>
          <p:nvPr/>
        </p:nvGrpSpPr>
        <p:grpSpPr>
          <a:xfrm>
            <a:off x="7258387" y="904219"/>
            <a:ext cx="1536340" cy="4017578"/>
            <a:chOff x="4511544" y="1575830"/>
            <a:chExt cx="1418334" cy="3527905"/>
          </a:xfrm>
        </p:grpSpPr>
        <p:cxnSp>
          <p:nvCxnSpPr>
            <p:cNvPr id="778" name="Google Shape;778;p58"/>
            <p:cNvCxnSpPr/>
            <p:nvPr/>
          </p:nvCxnSpPr>
          <p:spPr>
            <a:xfrm>
              <a:off x="5192001" y="1695421"/>
              <a:ext cx="718500" cy="741900"/>
            </a:xfrm>
            <a:prstGeom prst="straightConnector1">
              <a:avLst/>
            </a:prstGeom>
            <a:noFill/>
            <a:ln cap="flat" cmpd="sng" w="9525">
              <a:solidFill>
                <a:srgbClr val="1F887E"/>
              </a:solidFill>
              <a:prstDash val="solid"/>
              <a:round/>
              <a:headEnd len="sm" w="sm" type="none"/>
              <a:tailEnd len="sm" w="sm" type="none"/>
            </a:ln>
          </p:spPr>
        </p:cxnSp>
        <p:sp>
          <p:nvSpPr>
            <p:cNvPr id="779" name="Google Shape;779;p58"/>
            <p:cNvSpPr/>
            <p:nvPr/>
          </p:nvSpPr>
          <p:spPr>
            <a:xfrm flipH="1">
              <a:off x="4511544" y="2306625"/>
              <a:ext cx="1418100" cy="143400"/>
            </a:xfrm>
            <a:prstGeom prst="parallelogram">
              <a:avLst>
                <a:gd fmla="val 96952"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0" name="Google Shape;780;p58"/>
            <p:cNvSpPr/>
            <p:nvPr/>
          </p:nvSpPr>
          <p:spPr>
            <a:xfrm>
              <a:off x="4511779" y="2460450"/>
              <a:ext cx="14181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8"/>
            <p:cNvSpPr txBox="1"/>
            <p:nvPr/>
          </p:nvSpPr>
          <p:spPr>
            <a:xfrm>
              <a:off x="4619580" y="2696830"/>
              <a:ext cx="1167300" cy="7866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F887E"/>
                  </a:solidFill>
                  <a:latin typeface="Roboto"/>
                  <a:ea typeface="Roboto"/>
                  <a:cs typeface="Roboto"/>
                  <a:sym typeface="Roboto"/>
                </a:rPr>
                <a:t>Optimize, Deploy and Maintain</a:t>
              </a:r>
              <a:endParaRPr b="1">
                <a:solidFill>
                  <a:srgbClr val="1F887E"/>
                </a:solidFill>
                <a:latin typeface="Roboto"/>
                <a:ea typeface="Roboto"/>
                <a:cs typeface="Roboto"/>
                <a:sym typeface="Roboto"/>
              </a:endParaRPr>
            </a:p>
          </p:txBody>
        </p:sp>
        <p:sp>
          <p:nvSpPr>
            <p:cNvPr id="782" name="Google Shape;782;p58"/>
            <p:cNvSpPr txBox="1"/>
            <p:nvPr/>
          </p:nvSpPr>
          <p:spPr>
            <a:xfrm>
              <a:off x="4621739" y="3483435"/>
              <a:ext cx="1167300" cy="162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rgbClr val="1F887E"/>
                  </a:solidFill>
                  <a:latin typeface="Roboto"/>
                  <a:ea typeface="Roboto"/>
                  <a:cs typeface="Roboto"/>
                  <a:sym typeface="Roboto"/>
                </a:rPr>
                <a:t>To be implemented.</a:t>
              </a:r>
              <a:endParaRPr b="1" sz="900">
                <a:solidFill>
                  <a:srgbClr val="1F887E"/>
                </a:solidFill>
                <a:latin typeface="Roboto"/>
                <a:ea typeface="Roboto"/>
                <a:cs typeface="Roboto"/>
                <a:sym typeface="Roboto"/>
              </a:endParaRPr>
            </a:p>
          </p:txBody>
        </p:sp>
        <p:sp>
          <p:nvSpPr>
            <p:cNvPr id="783" name="Google Shape;783;p58"/>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1F887E"/>
                  </a:solidFill>
                  <a:latin typeface="Roboto"/>
                  <a:ea typeface="Roboto"/>
                  <a:cs typeface="Roboto"/>
                  <a:sym typeface="Roboto"/>
                </a:rPr>
                <a:t>Step 6</a:t>
              </a:r>
              <a:endParaRPr b="1" sz="1300">
                <a:solidFill>
                  <a:srgbClr val="1F887E"/>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2"/>
          <p:cNvSpPr txBox="1"/>
          <p:nvPr>
            <p:ph idx="2" type="title"/>
          </p:nvPr>
        </p:nvSpPr>
        <p:spPr>
          <a:xfrm>
            <a:off x="1489925" y="1220113"/>
            <a:ext cx="11322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75" name="Google Shape;475;p32"/>
          <p:cNvSpPr txBox="1"/>
          <p:nvPr>
            <p:ph type="title"/>
          </p:nvPr>
        </p:nvSpPr>
        <p:spPr>
          <a:xfrm>
            <a:off x="1489925" y="2573725"/>
            <a:ext cx="33351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476" name="Google Shape;476;p32"/>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787" name="Shape 787"/>
        <p:cNvGrpSpPr/>
        <p:nvPr/>
      </p:nvGrpSpPr>
      <p:grpSpPr>
        <a:xfrm>
          <a:off x="0" y="0"/>
          <a:ext cx="0" cy="0"/>
          <a:chOff x="0" y="0"/>
          <a:chExt cx="0" cy="0"/>
        </a:xfrm>
      </p:grpSpPr>
      <p:sp>
        <p:nvSpPr>
          <p:cNvPr id="788" name="Google Shape;788;p59"/>
          <p:cNvSpPr txBox="1"/>
          <p:nvPr/>
        </p:nvSpPr>
        <p:spPr>
          <a:xfrm>
            <a:off x="231375" y="320350"/>
            <a:ext cx="837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swald"/>
                <a:ea typeface="Oswald"/>
                <a:cs typeface="Oswald"/>
                <a:sym typeface="Oswald"/>
              </a:rPr>
              <a:t>Backend Cloud Functions for Firebase</a:t>
            </a:r>
            <a:endParaRPr sz="2400">
              <a:latin typeface="Oswald"/>
              <a:ea typeface="Oswald"/>
              <a:cs typeface="Oswald"/>
              <a:sym typeface="Oswald"/>
            </a:endParaRPr>
          </a:p>
        </p:txBody>
      </p:sp>
      <p:pic>
        <p:nvPicPr>
          <p:cNvPr id="789" name="Google Shape;789;p59"/>
          <p:cNvPicPr preferRelativeResize="0"/>
          <p:nvPr/>
        </p:nvPicPr>
        <p:blipFill>
          <a:blip r:embed="rId3">
            <a:alphaModFix/>
          </a:blip>
          <a:stretch>
            <a:fillRect/>
          </a:stretch>
        </p:blipFill>
        <p:spPr>
          <a:xfrm>
            <a:off x="279001" y="2152275"/>
            <a:ext cx="2316576" cy="665725"/>
          </a:xfrm>
          <a:prstGeom prst="rect">
            <a:avLst/>
          </a:prstGeom>
          <a:noFill/>
          <a:ln>
            <a:noFill/>
          </a:ln>
        </p:spPr>
      </p:pic>
      <p:grpSp>
        <p:nvGrpSpPr>
          <p:cNvPr id="790" name="Google Shape;790;p59"/>
          <p:cNvGrpSpPr/>
          <p:nvPr/>
        </p:nvGrpSpPr>
        <p:grpSpPr>
          <a:xfrm>
            <a:off x="3079712" y="3520892"/>
            <a:ext cx="5524830" cy="1214606"/>
            <a:chOff x="1593000" y="2322568"/>
            <a:chExt cx="5957975" cy="643500"/>
          </a:xfrm>
        </p:grpSpPr>
        <p:sp>
          <p:nvSpPr>
            <p:cNvPr id="791" name="Google Shape;791;p5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ML Models for optimal parking spot suggestions</a:t>
              </a:r>
              <a:endParaRPr b="1" sz="1000">
                <a:solidFill>
                  <a:srgbClr val="FFFFFF"/>
                </a:solidFill>
                <a:latin typeface="Roboto"/>
                <a:ea typeface="Roboto"/>
                <a:cs typeface="Roboto"/>
                <a:sym typeface="Roboto"/>
              </a:endParaRPr>
            </a:p>
          </p:txBody>
        </p:sp>
        <p:sp>
          <p:nvSpPr>
            <p:cNvPr id="795" name="Google Shape;795;p5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797" name="Google Shape;797;p5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Acquire data from running sample simulations.</a:t>
              </a:r>
              <a:endParaRPr b="1"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Research an appropriate filter model.</a:t>
              </a:r>
              <a:endParaRPr b="1"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Integration strategies with Cloud functions. </a:t>
              </a:r>
              <a:endParaRPr b="1" sz="900">
                <a:solidFill>
                  <a:srgbClr val="A72A1E"/>
                </a:solidFill>
                <a:latin typeface="Roboto"/>
                <a:ea typeface="Roboto"/>
                <a:cs typeface="Roboto"/>
                <a:sym typeface="Roboto"/>
              </a:endParaRPr>
            </a:p>
          </p:txBody>
        </p:sp>
      </p:grpSp>
      <p:grpSp>
        <p:nvGrpSpPr>
          <p:cNvPr id="798" name="Google Shape;798;p59"/>
          <p:cNvGrpSpPr/>
          <p:nvPr/>
        </p:nvGrpSpPr>
        <p:grpSpPr>
          <a:xfrm>
            <a:off x="3079712" y="2284283"/>
            <a:ext cx="5524830" cy="1214606"/>
            <a:chOff x="1593000" y="2322568"/>
            <a:chExt cx="5957975" cy="643500"/>
          </a:xfrm>
        </p:grpSpPr>
        <p:sp>
          <p:nvSpPr>
            <p:cNvPr id="799" name="Google Shape;799;p5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Linear optimization for building profit models</a:t>
              </a:r>
              <a:endParaRPr b="1" sz="1000">
                <a:solidFill>
                  <a:srgbClr val="FFFFFF"/>
                </a:solidFill>
                <a:latin typeface="Roboto"/>
                <a:ea typeface="Roboto"/>
                <a:cs typeface="Roboto"/>
                <a:sym typeface="Roboto"/>
              </a:endParaRPr>
            </a:p>
          </p:txBody>
        </p:sp>
        <p:sp>
          <p:nvSpPr>
            <p:cNvPr id="803" name="Google Shape;803;p5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805" name="Google Shape;805;p5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Define the linear equation.</a:t>
              </a:r>
              <a:endParaRPr b="1"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Identify the decision variables and add weights accordingly.</a:t>
              </a:r>
              <a:endParaRPr b="1"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Set up physical constraints. </a:t>
              </a:r>
              <a:endParaRPr b="1" sz="900">
                <a:solidFill>
                  <a:srgbClr val="A72A1E"/>
                </a:solidFill>
                <a:latin typeface="Roboto"/>
                <a:ea typeface="Roboto"/>
                <a:cs typeface="Roboto"/>
                <a:sym typeface="Roboto"/>
              </a:endParaRPr>
            </a:p>
          </p:txBody>
        </p:sp>
      </p:grpSp>
      <p:grpSp>
        <p:nvGrpSpPr>
          <p:cNvPr id="806" name="Google Shape;806;p59"/>
          <p:cNvGrpSpPr/>
          <p:nvPr/>
        </p:nvGrpSpPr>
        <p:grpSpPr>
          <a:xfrm>
            <a:off x="3079712" y="1047655"/>
            <a:ext cx="5524830" cy="1214606"/>
            <a:chOff x="1593000" y="2322568"/>
            <a:chExt cx="5957975" cy="643500"/>
          </a:xfrm>
        </p:grpSpPr>
        <p:sp>
          <p:nvSpPr>
            <p:cNvPr id="807" name="Google Shape;807;p5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ML Models for Vehicle Detection</a:t>
              </a:r>
              <a:endParaRPr b="1" sz="1000">
                <a:solidFill>
                  <a:srgbClr val="FFFFFF"/>
                </a:solidFill>
                <a:latin typeface="Roboto"/>
                <a:ea typeface="Roboto"/>
                <a:cs typeface="Roboto"/>
                <a:sym typeface="Roboto"/>
              </a:endParaRPr>
            </a:p>
          </p:txBody>
        </p:sp>
        <p:sp>
          <p:nvSpPr>
            <p:cNvPr id="811" name="Google Shape;811;p5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813" name="Google Shape;813;p5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Acquire</a:t>
              </a:r>
              <a:r>
                <a:rPr b="1" lang="en" sz="900">
                  <a:solidFill>
                    <a:srgbClr val="A72A1E"/>
                  </a:solidFill>
                  <a:latin typeface="Roboto"/>
                  <a:ea typeface="Roboto"/>
                  <a:cs typeface="Roboto"/>
                  <a:sym typeface="Roboto"/>
                </a:rPr>
                <a:t> quality data from websites such as Kaggle.</a:t>
              </a:r>
              <a:endParaRPr b="1"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Think of different model architectures (CNN - </a:t>
              </a:r>
              <a:r>
                <a:rPr b="1" lang="en" sz="900">
                  <a:solidFill>
                    <a:srgbClr val="A72A1E"/>
                  </a:solidFill>
                  <a:latin typeface="Roboto"/>
                  <a:ea typeface="Roboto"/>
                  <a:cs typeface="Roboto"/>
                  <a:sym typeface="Roboto"/>
                </a:rPr>
                <a:t>convolutional</a:t>
              </a:r>
              <a:r>
                <a:rPr b="1" lang="en" sz="900">
                  <a:solidFill>
                    <a:srgbClr val="A72A1E"/>
                  </a:solidFill>
                  <a:latin typeface="Roboto"/>
                  <a:ea typeface="Roboto"/>
                  <a:cs typeface="Roboto"/>
                  <a:sym typeface="Roboto"/>
                </a:rPr>
                <a:t> neural network).</a:t>
              </a:r>
              <a:endParaRPr b="1"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b="1" lang="en" sz="900">
                  <a:solidFill>
                    <a:srgbClr val="A72A1E"/>
                  </a:solidFill>
                  <a:latin typeface="Roboto"/>
                  <a:ea typeface="Roboto"/>
                  <a:cs typeface="Roboto"/>
                  <a:sym typeface="Roboto"/>
                </a:rPr>
                <a:t>Integrate the model to be executed on the cloud.</a:t>
              </a:r>
              <a:endParaRPr b="1" sz="900">
                <a:solidFill>
                  <a:srgbClr val="A72A1E"/>
                </a:solidFill>
                <a:latin typeface="Roboto"/>
                <a:ea typeface="Roboto"/>
                <a:cs typeface="Roboto"/>
                <a:sym typeface="Roboto"/>
              </a:endParaRPr>
            </a:p>
          </p:txBody>
        </p:sp>
      </p:grpSp>
      <p:pic>
        <p:nvPicPr>
          <p:cNvPr id="814" name="Google Shape;814;p59"/>
          <p:cNvPicPr preferRelativeResize="0"/>
          <p:nvPr/>
        </p:nvPicPr>
        <p:blipFill>
          <a:blip r:embed="rId4">
            <a:alphaModFix/>
          </a:blip>
          <a:stretch>
            <a:fillRect/>
          </a:stretch>
        </p:blipFill>
        <p:spPr>
          <a:xfrm>
            <a:off x="255200" y="2984575"/>
            <a:ext cx="2594376" cy="1740699"/>
          </a:xfrm>
          <a:prstGeom prst="rect">
            <a:avLst/>
          </a:prstGeom>
          <a:noFill/>
          <a:ln>
            <a:noFill/>
          </a:ln>
        </p:spPr>
      </p:pic>
      <p:pic>
        <p:nvPicPr>
          <p:cNvPr id="815" name="Google Shape;815;p59"/>
          <p:cNvPicPr preferRelativeResize="0"/>
          <p:nvPr/>
        </p:nvPicPr>
        <p:blipFill>
          <a:blip r:embed="rId5">
            <a:alphaModFix/>
          </a:blip>
          <a:stretch>
            <a:fillRect/>
          </a:stretch>
        </p:blipFill>
        <p:spPr>
          <a:xfrm>
            <a:off x="255200" y="1306900"/>
            <a:ext cx="2594374" cy="412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0"/>
          <p:cNvSpPr txBox="1"/>
          <p:nvPr>
            <p:ph idx="2" type="title"/>
          </p:nvPr>
        </p:nvSpPr>
        <p:spPr>
          <a:xfrm>
            <a:off x="1489925" y="1220125"/>
            <a:ext cx="12339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821" name="Google Shape;821;p60"/>
          <p:cNvSpPr txBox="1"/>
          <p:nvPr>
            <p:ph type="title"/>
          </p:nvPr>
        </p:nvSpPr>
        <p:spPr>
          <a:xfrm>
            <a:off x="1489925" y="2644475"/>
            <a:ext cx="3335100" cy="12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a:t>
            </a:r>
            <a:endParaRPr/>
          </a:p>
        </p:txBody>
      </p:sp>
      <p:grpSp>
        <p:nvGrpSpPr>
          <p:cNvPr id="822" name="Google Shape;822;p60"/>
          <p:cNvGrpSpPr/>
          <p:nvPr/>
        </p:nvGrpSpPr>
        <p:grpSpPr>
          <a:xfrm flipH="1">
            <a:off x="1608664" y="2454243"/>
            <a:ext cx="446222" cy="77476"/>
            <a:chOff x="6146875" y="1767300"/>
            <a:chExt cx="331025" cy="57475"/>
          </a:xfrm>
        </p:grpSpPr>
        <p:sp>
          <p:nvSpPr>
            <p:cNvPr id="823" name="Google Shape;823;p6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6" name="Google Shape;826;p60"/>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30" name="Shape 830"/>
        <p:cNvGrpSpPr/>
        <p:nvPr/>
      </p:nvGrpSpPr>
      <p:grpSpPr>
        <a:xfrm>
          <a:off x="0" y="0"/>
          <a:ext cx="0" cy="0"/>
          <a:chOff x="0" y="0"/>
          <a:chExt cx="0" cy="0"/>
        </a:xfrm>
      </p:grpSpPr>
      <p:sp>
        <p:nvSpPr>
          <p:cNvPr id="831" name="Google Shape;831;p61"/>
          <p:cNvSpPr txBox="1"/>
          <p:nvPr/>
        </p:nvSpPr>
        <p:spPr>
          <a:xfrm>
            <a:off x="231375" y="320350"/>
            <a:ext cx="837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swald"/>
                <a:ea typeface="Oswald"/>
                <a:cs typeface="Oswald"/>
                <a:sym typeface="Oswald"/>
              </a:rPr>
              <a:t>Project Schedule</a:t>
            </a:r>
            <a:endParaRPr sz="2400">
              <a:latin typeface="Oswald"/>
              <a:ea typeface="Oswald"/>
              <a:cs typeface="Oswald"/>
              <a:sym typeface="Oswald"/>
            </a:endParaRPr>
          </a:p>
        </p:txBody>
      </p:sp>
      <p:grpSp>
        <p:nvGrpSpPr>
          <p:cNvPr id="832" name="Google Shape;832;p61"/>
          <p:cNvGrpSpPr/>
          <p:nvPr/>
        </p:nvGrpSpPr>
        <p:grpSpPr>
          <a:xfrm>
            <a:off x="1637639" y="904219"/>
            <a:ext cx="1536340" cy="4342918"/>
            <a:chOff x="1917073" y="1575830"/>
            <a:chExt cx="1418334" cy="3813591"/>
          </a:xfrm>
        </p:grpSpPr>
        <p:cxnSp>
          <p:nvCxnSpPr>
            <p:cNvPr id="833" name="Google Shape;833;p61"/>
            <p:cNvCxnSpPr/>
            <p:nvPr/>
          </p:nvCxnSpPr>
          <p:spPr>
            <a:xfrm>
              <a:off x="2597529"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834" name="Google Shape;834;p61"/>
            <p:cNvSpPr/>
            <p:nvPr/>
          </p:nvSpPr>
          <p:spPr>
            <a:xfrm flipH="1">
              <a:off x="1917073"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61"/>
            <p:cNvSpPr/>
            <p:nvPr/>
          </p:nvSpPr>
          <p:spPr>
            <a:xfrm>
              <a:off x="1917307"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1"/>
            <p:cNvSpPr txBox="1"/>
            <p:nvPr/>
          </p:nvSpPr>
          <p:spPr>
            <a:xfrm>
              <a:off x="2003562" y="2696840"/>
              <a:ext cx="12456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58D3"/>
                  </a:solidFill>
                  <a:latin typeface="Roboto"/>
                  <a:ea typeface="Roboto"/>
                  <a:cs typeface="Roboto"/>
                  <a:sym typeface="Roboto"/>
                </a:rPr>
                <a:t>Develop Vision System</a:t>
              </a:r>
              <a:endParaRPr b="1">
                <a:solidFill>
                  <a:srgbClr val="0C58D3"/>
                </a:solidFill>
                <a:latin typeface="Roboto"/>
                <a:ea typeface="Roboto"/>
                <a:cs typeface="Roboto"/>
                <a:sym typeface="Roboto"/>
              </a:endParaRPr>
            </a:p>
          </p:txBody>
        </p:sp>
        <p:sp>
          <p:nvSpPr>
            <p:cNvPr id="837" name="Google Shape;837;p61"/>
            <p:cNvSpPr txBox="1"/>
            <p:nvPr/>
          </p:nvSpPr>
          <p:spPr>
            <a:xfrm>
              <a:off x="2042475" y="3458322"/>
              <a:ext cx="1167300" cy="1931100"/>
            </a:xfrm>
            <a:prstGeom prst="rect">
              <a:avLst/>
            </a:prstGeom>
            <a:noFill/>
            <a:ln>
              <a:noFill/>
            </a:ln>
          </p:spPr>
          <p:txBody>
            <a:bodyPr anchorCtr="0" anchor="t" bIns="91425" lIns="91425" spcFirstLastPara="1" rIns="91425" wrap="square" tIns="91425">
              <a:noAutofit/>
            </a:bodyPr>
            <a:lstStyle/>
            <a:p>
              <a:pPr indent="-114300" lvl="0" marL="0" rtl="0" algn="l">
                <a:spcBef>
                  <a:spcPts val="2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Develop and Functional test </a:t>
              </a:r>
              <a:r>
                <a:rPr b="1" lang="en" sz="900">
                  <a:solidFill>
                    <a:srgbClr val="0C58D3"/>
                  </a:solidFill>
                  <a:latin typeface="Roboto"/>
                  <a:ea typeface="Roboto"/>
                  <a:cs typeface="Roboto"/>
                  <a:sym typeface="Roboto"/>
                </a:rPr>
                <a:t>Vision</a:t>
              </a:r>
              <a:r>
                <a:rPr b="1" lang="en" sz="900">
                  <a:solidFill>
                    <a:srgbClr val="0C58D3"/>
                  </a:solidFill>
                  <a:latin typeface="Roboto"/>
                  <a:ea typeface="Roboto"/>
                  <a:cs typeface="Roboto"/>
                  <a:sym typeface="Roboto"/>
                </a:rPr>
                <a:t> system.</a:t>
              </a:r>
              <a:endParaRPr b="1" sz="900">
                <a:solidFill>
                  <a:srgbClr val="0C58D3"/>
                </a:solidFill>
                <a:latin typeface="Roboto"/>
                <a:ea typeface="Roboto"/>
                <a:cs typeface="Roboto"/>
                <a:sym typeface="Roboto"/>
              </a:endParaRPr>
            </a:p>
            <a:p>
              <a:pPr indent="-114300" lvl="0" marL="0" rtl="0" algn="l">
                <a:spcBef>
                  <a:spcPts val="10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Week 3-7</a:t>
              </a:r>
              <a:endParaRPr b="1" sz="900">
                <a:solidFill>
                  <a:srgbClr val="0C58D3"/>
                </a:solidFill>
                <a:latin typeface="Roboto"/>
                <a:ea typeface="Roboto"/>
                <a:cs typeface="Roboto"/>
                <a:sym typeface="Roboto"/>
              </a:endParaRPr>
            </a:p>
            <a:p>
              <a:pPr indent="0" lvl="0" marL="0" rtl="0" algn="l">
                <a:spcBef>
                  <a:spcPts val="200"/>
                </a:spcBef>
                <a:spcAft>
                  <a:spcPts val="0"/>
                </a:spcAft>
                <a:buNone/>
              </a:pPr>
              <a:r>
                <a:t/>
              </a:r>
              <a:endParaRPr b="1" sz="900">
                <a:solidFill>
                  <a:srgbClr val="0C58D3"/>
                </a:solidFill>
                <a:latin typeface="Roboto"/>
                <a:ea typeface="Roboto"/>
                <a:cs typeface="Roboto"/>
                <a:sym typeface="Roboto"/>
              </a:endParaRPr>
            </a:p>
          </p:txBody>
        </p:sp>
        <p:sp>
          <p:nvSpPr>
            <p:cNvPr id="838" name="Google Shape;838;p61"/>
            <p:cNvSpPr txBox="1"/>
            <p:nvPr/>
          </p:nvSpPr>
          <p:spPr>
            <a:xfrm>
              <a:off x="201374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0C58D3"/>
                  </a:solidFill>
                  <a:latin typeface="Roboto"/>
                  <a:ea typeface="Roboto"/>
                  <a:cs typeface="Roboto"/>
                  <a:sym typeface="Roboto"/>
                </a:rPr>
                <a:t>Step 2</a:t>
              </a:r>
              <a:endParaRPr b="1" sz="1300">
                <a:solidFill>
                  <a:srgbClr val="0C58D3"/>
                </a:solidFill>
                <a:latin typeface="Roboto"/>
                <a:ea typeface="Roboto"/>
                <a:cs typeface="Roboto"/>
                <a:sym typeface="Roboto"/>
              </a:endParaRPr>
            </a:p>
          </p:txBody>
        </p:sp>
      </p:grpSp>
      <p:grpSp>
        <p:nvGrpSpPr>
          <p:cNvPr id="839" name="Google Shape;839;p61"/>
          <p:cNvGrpSpPr/>
          <p:nvPr/>
        </p:nvGrpSpPr>
        <p:grpSpPr>
          <a:xfrm>
            <a:off x="3042599" y="904219"/>
            <a:ext cx="1536340" cy="1924697"/>
            <a:chOff x="3214118" y="1575830"/>
            <a:chExt cx="1418334" cy="1690110"/>
          </a:xfrm>
        </p:grpSpPr>
        <p:cxnSp>
          <p:nvCxnSpPr>
            <p:cNvPr id="840" name="Google Shape;840;p61"/>
            <p:cNvCxnSpPr/>
            <p:nvPr/>
          </p:nvCxnSpPr>
          <p:spPr>
            <a:xfrm>
              <a:off x="3894575" y="1695421"/>
              <a:ext cx="718500" cy="741900"/>
            </a:xfrm>
            <a:prstGeom prst="straightConnector1">
              <a:avLst/>
            </a:prstGeom>
            <a:noFill/>
            <a:ln cap="flat" cmpd="sng" w="9525">
              <a:solidFill>
                <a:srgbClr val="0C58D3"/>
              </a:solidFill>
              <a:prstDash val="solid"/>
              <a:round/>
              <a:headEnd len="sm" w="sm" type="none"/>
              <a:tailEnd len="sm" w="sm" type="none"/>
            </a:ln>
          </p:spPr>
        </p:cxnSp>
        <p:sp>
          <p:nvSpPr>
            <p:cNvPr id="841" name="Google Shape;841;p61"/>
            <p:cNvSpPr/>
            <p:nvPr/>
          </p:nvSpPr>
          <p:spPr>
            <a:xfrm flipH="1">
              <a:off x="3214118" y="2306625"/>
              <a:ext cx="1418100" cy="143400"/>
            </a:xfrm>
            <a:prstGeom prst="parallelogram">
              <a:avLst>
                <a:gd fmla="val 96952"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2" name="Google Shape;842;p61"/>
            <p:cNvSpPr/>
            <p:nvPr/>
          </p:nvSpPr>
          <p:spPr>
            <a:xfrm>
              <a:off x="3214352"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1"/>
            <p:cNvSpPr txBox="1"/>
            <p:nvPr/>
          </p:nvSpPr>
          <p:spPr>
            <a:xfrm>
              <a:off x="3339235" y="2696840"/>
              <a:ext cx="12780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58D3"/>
                  </a:solidFill>
                  <a:latin typeface="Roboto"/>
                  <a:ea typeface="Roboto"/>
                  <a:cs typeface="Roboto"/>
                  <a:sym typeface="Roboto"/>
                </a:rPr>
                <a:t>Develop Web-App</a:t>
              </a:r>
              <a:endParaRPr b="1">
                <a:solidFill>
                  <a:srgbClr val="0C58D3"/>
                </a:solidFill>
                <a:latin typeface="Roboto"/>
                <a:ea typeface="Roboto"/>
                <a:cs typeface="Roboto"/>
                <a:sym typeface="Roboto"/>
              </a:endParaRPr>
            </a:p>
          </p:txBody>
        </p:sp>
        <p:sp>
          <p:nvSpPr>
            <p:cNvPr id="844" name="Google Shape;844;p61"/>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0C58D3"/>
                  </a:solidFill>
                  <a:latin typeface="Roboto"/>
                  <a:ea typeface="Roboto"/>
                  <a:cs typeface="Roboto"/>
                  <a:sym typeface="Roboto"/>
                </a:rPr>
                <a:t>Step 3</a:t>
              </a:r>
              <a:endParaRPr b="1" sz="1300">
                <a:solidFill>
                  <a:srgbClr val="0C58D3"/>
                </a:solidFill>
                <a:latin typeface="Roboto"/>
                <a:ea typeface="Roboto"/>
                <a:cs typeface="Roboto"/>
                <a:sym typeface="Roboto"/>
              </a:endParaRPr>
            </a:p>
          </p:txBody>
        </p:sp>
      </p:grpSp>
      <p:grpSp>
        <p:nvGrpSpPr>
          <p:cNvPr id="845" name="Google Shape;845;p61"/>
          <p:cNvGrpSpPr/>
          <p:nvPr/>
        </p:nvGrpSpPr>
        <p:grpSpPr>
          <a:xfrm>
            <a:off x="4447971" y="904219"/>
            <a:ext cx="1536340" cy="4017255"/>
            <a:chOff x="4511544" y="1575830"/>
            <a:chExt cx="1418334" cy="3527621"/>
          </a:xfrm>
        </p:grpSpPr>
        <p:cxnSp>
          <p:nvCxnSpPr>
            <p:cNvPr id="846" name="Google Shape;846;p61"/>
            <p:cNvCxnSpPr/>
            <p:nvPr/>
          </p:nvCxnSpPr>
          <p:spPr>
            <a:xfrm>
              <a:off x="5192001" y="1695421"/>
              <a:ext cx="718500" cy="741900"/>
            </a:xfrm>
            <a:prstGeom prst="straightConnector1">
              <a:avLst/>
            </a:prstGeom>
            <a:noFill/>
            <a:ln cap="flat" cmpd="sng" w="9525">
              <a:solidFill>
                <a:srgbClr val="1F887E"/>
              </a:solidFill>
              <a:prstDash val="solid"/>
              <a:round/>
              <a:headEnd len="sm" w="sm" type="none"/>
              <a:tailEnd len="sm" w="sm" type="none"/>
            </a:ln>
          </p:spPr>
        </p:cxnSp>
        <p:sp>
          <p:nvSpPr>
            <p:cNvPr id="847" name="Google Shape;847;p61"/>
            <p:cNvSpPr/>
            <p:nvPr/>
          </p:nvSpPr>
          <p:spPr>
            <a:xfrm flipH="1">
              <a:off x="4511544" y="2306625"/>
              <a:ext cx="1418100" cy="143400"/>
            </a:xfrm>
            <a:prstGeom prst="parallelogram">
              <a:avLst>
                <a:gd fmla="val 96952"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8" name="Google Shape;848;p61"/>
            <p:cNvSpPr/>
            <p:nvPr/>
          </p:nvSpPr>
          <p:spPr>
            <a:xfrm>
              <a:off x="4511779" y="2460450"/>
              <a:ext cx="14181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1"/>
            <p:cNvSpPr txBox="1"/>
            <p:nvPr/>
          </p:nvSpPr>
          <p:spPr>
            <a:xfrm>
              <a:off x="4619580" y="2696830"/>
              <a:ext cx="11673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F887E"/>
                  </a:solidFill>
                  <a:latin typeface="Roboto"/>
                  <a:ea typeface="Roboto"/>
                  <a:cs typeface="Roboto"/>
                  <a:sym typeface="Roboto"/>
                </a:rPr>
                <a:t>Build Parking-Lot</a:t>
              </a:r>
              <a:endParaRPr b="1">
                <a:solidFill>
                  <a:srgbClr val="1F887E"/>
                </a:solidFill>
                <a:latin typeface="Roboto"/>
                <a:ea typeface="Roboto"/>
                <a:cs typeface="Roboto"/>
                <a:sym typeface="Roboto"/>
              </a:endParaRPr>
            </a:p>
          </p:txBody>
        </p:sp>
        <p:sp>
          <p:nvSpPr>
            <p:cNvPr id="850" name="Google Shape;850;p61"/>
            <p:cNvSpPr txBox="1"/>
            <p:nvPr/>
          </p:nvSpPr>
          <p:spPr>
            <a:xfrm>
              <a:off x="4621731" y="3492151"/>
              <a:ext cx="1167300" cy="1611300"/>
            </a:xfrm>
            <a:prstGeom prst="rect">
              <a:avLst/>
            </a:prstGeom>
            <a:noFill/>
            <a:ln>
              <a:noFill/>
            </a:ln>
          </p:spPr>
          <p:txBody>
            <a:bodyPr anchorCtr="0" anchor="t" bIns="91425" lIns="91425" spcFirstLastPara="1" rIns="91425" wrap="square" tIns="91425">
              <a:noAutofit/>
            </a:bodyPr>
            <a:lstStyle/>
            <a:p>
              <a:pPr indent="-114300" lvl="0" marL="0" rtl="0" algn="l">
                <a:lnSpc>
                  <a:spcPct val="115000"/>
                </a:lnSpc>
                <a:spcBef>
                  <a:spcPts val="0"/>
                </a:spcBef>
                <a:spcAft>
                  <a:spcPts val="0"/>
                </a:spcAft>
                <a:buClr>
                  <a:srgbClr val="1F887E"/>
                </a:buClr>
                <a:buSzPts val="900"/>
                <a:buFont typeface="Roboto"/>
                <a:buChar char="●"/>
              </a:pPr>
              <a:r>
                <a:rPr b="1" lang="en" sz="900">
                  <a:solidFill>
                    <a:srgbClr val="1F887E"/>
                  </a:solidFill>
                  <a:latin typeface="Roboto"/>
                  <a:ea typeface="Roboto"/>
                  <a:cs typeface="Roboto"/>
                  <a:sym typeface="Roboto"/>
                </a:rPr>
                <a:t>Build parking lot and perform functional testing.</a:t>
              </a:r>
              <a:endParaRPr b="1" sz="900">
                <a:solidFill>
                  <a:srgbClr val="1F887E"/>
                </a:solidFill>
                <a:latin typeface="Roboto"/>
                <a:ea typeface="Roboto"/>
                <a:cs typeface="Roboto"/>
                <a:sym typeface="Roboto"/>
              </a:endParaRPr>
            </a:p>
            <a:p>
              <a:pPr indent="-114300" lvl="0" marL="0" rtl="0" algn="l">
                <a:lnSpc>
                  <a:spcPct val="115000"/>
                </a:lnSpc>
                <a:spcBef>
                  <a:spcPts val="1000"/>
                </a:spcBef>
                <a:spcAft>
                  <a:spcPts val="0"/>
                </a:spcAft>
                <a:buClr>
                  <a:srgbClr val="1F887E"/>
                </a:buClr>
                <a:buSzPts val="900"/>
                <a:buFont typeface="Roboto"/>
                <a:buChar char="●"/>
              </a:pPr>
              <a:r>
                <a:rPr b="1" lang="en" sz="900">
                  <a:solidFill>
                    <a:srgbClr val="1F887E"/>
                  </a:solidFill>
                  <a:latin typeface="Roboto"/>
                  <a:ea typeface="Roboto"/>
                  <a:cs typeface="Roboto"/>
                  <a:sym typeface="Roboto"/>
                </a:rPr>
                <a:t>Week 7-10</a:t>
              </a:r>
              <a:endParaRPr b="1" sz="900">
                <a:solidFill>
                  <a:srgbClr val="1F887E"/>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1F887E"/>
                </a:solidFill>
                <a:latin typeface="Roboto"/>
                <a:ea typeface="Roboto"/>
                <a:cs typeface="Roboto"/>
                <a:sym typeface="Roboto"/>
              </a:endParaRPr>
            </a:p>
          </p:txBody>
        </p:sp>
        <p:sp>
          <p:nvSpPr>
            <p:cNvPr id="851" name="Google Shape;851;p61"/>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1F887E"/>
                  </a:solidFill>
                  <a:latin typeface="Roboto"/>
                  <a:ea typeface="Roboto"/>
                  <a:cs typeface="Roboto"/>
                  <a:sym typeface="Roboto"/>
                </a:rPr>
                <a:t>Step 4</a:t>
              </a:r>
              <a:endParaRPr b="1" sz="1300">
                <a:solidFill>
                  <a:srgbClr val="1F887E"/>
                </a:solidFill>
                <a:latin typeface="Roboto"/>
                <a:ea typeface="Roboto"/>
                <a:cs typeface="Roboto"/>
                <a:sym typeface="Roboto"/>
              </a:endParaRPr>
            </a:p>
          </p:txBody>
        </p:sp>
      </p:grpSp>
      <p:grpSp>
        <p:nvGrpSpPr>
          <p:cNvPr id="852" name="Google Shape;852;p61"/>
          <p:cNvGrpSpPr/>
          <p:nvPr/>
        </p:nvGrpSpPr>
        <p:grpSpPr>
          <a:xfrm>
            <a:off x="5853015" y="904219"/>
            <a:ext cx="1536340" cy="4017361"/>
            <a:chOff x="3214118" y="1575830"/>
            <a:chExt cx="1418334" cy="3527715"/>
          </a:xfrm>
        </p:grpSpPr>
        <p:cxnSp>
          <p:nvCxnSpPr>
            <p:cNvPr id="853" name="Google Shape;853;p61"/>
            <p:cNvCxnSpPr/>
            <p:nvPr/>
          </p:nvCxnSpPr>
          <p:spPr>
            <a:xfrm>
              <a:off x="3894575" y="1695421"/>
              <a:ext cx="718500" cy="741900"/>
            </a:xfrm>
            <a:prstGeom prst="straightConnector1">
              <a:avLst/>
            </a:prstGeom>
            <a:noFill/>
            <a:ln cap="flat" cmpd="sng" w="9525">
              <a:solidFill>
                <a:srgbClr val="1F887E"/>
              </a:solidFill>
              <a:prstDash val="solid"/>
              <a:round/>
              <a:headEnd len="sm" w="sm" type="none"/>
              <a:tailEnd len="sm" w="sm" type="none"/>
            </a:ln>
          </p:spPr>
        </p:cxnSp>
        <p:sp>
          <p:nvSpPr>
            <p:cNvPr id="854" name="Google Shape;854;p61"/>
            <p:cNvSpPr/>
            <p:nvPr/>
          </p:nvSpPr>
          <p:spPr>
            <a:xfrm flipH="1">
              <a:off x="3214118" y="2306625"/>
              <a:ext cx="1418100" cy="143400"/>
            </a:xfrm>
            <a:prstGeom prst="parallelogram">
              <a:avLst>
                <a:gd fmla="val 96952"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5" name="Google Shape;855;p61"/>
            <p:cNvSpPr/>
            <p:nvPr/>
          </p:nvSpPr>
          <p:spPr>
            <a:xfrm>
              <a:off x="3214352" y="2460450"/>
              <a:ext cx="14181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1"/>
            <p:cNvSpPr txBox="1"/>
            <p:nvPr/>
          </p:nvSpPr>
          <p:spPr>
            <a:xfrm>
              <a:off x="3324920" y="2696830"/>
              <a:ext cx="11673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F887E"/>
                  </a:solidFill>
                  <a:latin typeface="Roboto"/>
                  <a:ea typeface="Roboto"/>
                  <a:cs typeface="Roboto"/>
                  <a:sym typeface="Roboto"/>
                </a:rPr>
                <a:t>Integration Testing</a:t>
              </a:r>
              <a:endParaRPr b="1">
                <a:solidFill>
                  <a:srgbClr val="1F887E"/>
                </a:solidFill>
                <a:latin typeface="Roboto"/>
                <a:ea typeface="Roboto"/>
                <a:cs typeface="Roboto"/>
                <a:sym typeface="Roboto"/>
              </a:endParaRPr>
            </a:p>
          </p:txBody>
        </p:sp>
        <p:sp>
          <p:nvSpPr>
            <p:cNvPr id="857" name="Google Shape;857;p61"/>
            <p:cNvSpPr txBox="1"/>
            <p:nvPr/>
          </p:nvSpPr>
          <p:spPr>
            <a:xfrm>
              <a:off x="3324910" y="3475445"/>
              <a:ext cx="1167300" cy="1628100"/>
            </a:xfrm>
            <a:prstGeom prst="rect">
              <a:avLst/>
            </a:prstGeom>
            <a:noFill/>
            <a:ln>
              <a:noFill/>
            </a:ln>
          </p:spPr>
          <p:txBody>
            <a:bodyPr anchorCtr="0" anchor="t" bIns="91425" lIns="91425" spcFirstLastPara="1" rIns="91425" wrap="square" tIns="91425">
              <a:noAutofit/>
            </a:bodyPr>
            <a:lstStyle/>
            <a:p>
              <a:pPr indent="-114300" lvl="0" marL="0" rtl="0" algn="l">
                <a:lnSpc>
                  <a:spcPct val="115000"/>
                </a:lnSpc>
                <a:spcBef>
                  <a:spcPts val="0"/>
                </a:spcBef>
                <a:spcAft>
                  <a:spcPts val="0"/>
                </a:spcAft>
                <a:buClr>
                  <a:srgbClr val="1F887E"/>
                </a:buClr>
                <a:buSzPts val="900"/>
                <a:buFont typeface="Roboto"/>
                <a:buChar char="●"/>
              </a:pPr>
              <a:r>
                <a:rPr b="1" lang="en" sz="900">
                  <a:solidFill>
                    <a:srgbClr val="1F887E"/>
                  </a:solidFill>
                  <a:latin typeface="Roboto"/>
                  <a:ea typeface="Roboto"/>
                  <a:cs typeface="Roboto"/>
                  <a:sym typeface="Roboto"/>
                </a:rPr>
                <a:t>Integrate all components and test.</a:t>
              </a:r>
              <a:endParaRPr b="1" sz="900">
                <a:solidFill>
                  <a:srgbClr val="1F887E"/>
                </a:solidFill>
                <a:latin typeface="Roboto"/>
                <a:ea typeface="Roboto"/>
                <a:cs typeface="Roboto"/>
                <a:sym typeface="Roboto"/>
              </a:endParaRPr>
            </a:p>
            <a:p>
              <a:pPr indent="-114300" lvl="0" marL="0" rtl="0" algn="l">
                <a:lnSpc>
                  <a:spcPct val="115000"/>
                </a:lnSpc>
                <a:spcBef>
                  <a:spcPts val="1000"/>
                </a:spcBef>
                <a:spcAft>
                  <a:spcPts val="1600"/>
                </a:spcAft>
                <a:buClr>
                  <a:srgbClr val="1F887E"/>
                </a:buClr>
                <a:buSzPts val="900"/>
                <a:buFont typeface="Roboto"/>
                <a:buChar char="●"/>
              </a:pPr>
              <a:r>
                <a:rPr b="1" lang="en" sz="900">
                  <a:solidFill>
                    <a:srgbClr val="1F887E"/>
                  </a:solidFill>
                  <a:latin typeface="Roboto"/>
                  <a:ea typeface="Roboto"/>
                  <a:cs typeface="Roboto"/>
                  <a:sym typeface="Roboto"/>
                </a:rPr>
                <a:t>Week 10-12</a:t>
              </a:r>
              <a:endParaRPr b="1" sz="900">
                <a:solidFill>
                  <a:srgbClr val="1F887E"/>
                </a:solidFill>
                <a:latin typeface="Roboto"/>
                <a:ea typeface="Roboto"/>
                <a:cs typeface="Roboto"/>
                <a:sym typeface="Roboto"/>
              </a:endParaRPr>
            </a:p>
          </p:txBody>
        </p:sp>
        <p:sp>
          <p:nvSpPr>
            <p:cNvPr id="858" name="Google Shape;858;p61"/>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1F887E"/>
                  </a:solidFill>
                  <a:latin typeface="Roboto"/>
                  <a:ea typeface="Roboto"/>
                  <a:cs typeface="Roboto"/>
                  <a:sym typeface="Roboto"/>
                </a:rPr>
                <a:t>Step 5</a:t>
              </a:r>
              <a:endParaRPr b="1" sz="1300">
                <a:solidFill>
                  <a:srgbClr val="1F887E"/>
                </a:solidFill>
                <a:latin typeface="Roboto"/>
                <a:ea typeface="Roboto"/>
                <a:cs typeface="Roboto"/>
                <a:sym typeface="Roboto"/>
              </a:endParaRPr>
            </a:p>
          </p:txBody>
        </p:sp>
      </p:grpSp>
      <p:grpSp>
        <p:nvGrpSpPr>
          <p:cNvPr id="859" name="Google Shape;859;p61"/>
          <p:cNvGrpSpPr/>
          <p:nvPr/>
        </p:nvGrpSpPr>
        <p:grpSpPr>
          <a:xfrm>
            <a:off x="7258387" y="904219"/>
            <a:ext cx="1536340" cy="4017578"/>
            <a:chOff x="4511544" y="1575830"/>
            <a:chExt cx="1418334" cy="3527905"/>
          </a:xfrm>
        </p:grpSpPr>
        <p:cxnSp>
          <p:nvCxnSpPr>
            <p:cNvPr id="860" name="Google Shape;860;p61"/>
            <p:cNvCxnSpPr/>
            <p:nvPr/>
          </p:nvCxnSpPr>
          <p:spPr>
            <a:xfrm>
              <a:off x="5192001" y="1695421"/>
              <a:ext cx="718500" cy="741900"/>
            </a:xfrm>
            <a:prstGeom prst="straightConnector1">
              <a:avLst/>
            </a:prstGeom>
            <a:noFill/>
            <a:ln cap="flat" cmpd="sng" w="9525">
              <a:solidFill>
                <a:srgbClr val="1F887E"/>
              </a:solidFill>
              <a:prstDash val="solid"/>
              <a:round/>
              <a:headEnd len="sm" w="sm" type="none"/>
              <a:tailEnd len="sm" w="sm" type="none"/>
            </a:ln>
          </p:spPr>
        </p:cxnSp>
        <p:sp>
          <p:nvSpPr>
            <p:cNvPr id="861" name="Google Shape;861;p61"/>
            <p:cNvSpPr/>
            <p:nvPr/>
          </p:nvSpPr>
          <p:spPr>
            <a:xfrm flipH="1">
              <a:off x="4511544" y="2306625"/>
              <a:ext cx="1418100" cy="143400"/>
            </a:xfrm>
            <a:prstGeom prst="parallelogram">
              <a:avLst>
                <a:gd fmla="val 96952"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2" name="Google Shape;862;p61"/>
            <p:cNvSpPr/>
            <p:nvPr/>
          </p:nvSpPr>
          <p:spPr>
            <a:xfrm>
              <a:off x="4511779" y="2460450"/>
              <a:ext cx="14181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1"/>
            <p:cNvSpPr txBox="1"/>
            <p:nvPr/>
          </p:nvSpPr>
          <p:spPr>
            <a:xfrm>
              <a:off x="4619580" y="2696830"/>
              <a:ext cx="1167300" cy="7866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F887E"/>
                  </a:solidFill>
                  <a:latin typeface="Roboto"/>
                  <a:ea typeface="Roboto"/>
                  <a:cs typeface="Roboto"/>
                  <a:sym typeface="Roboto"/>
                </a:rPr>
                <a:t>Optimize, Document and Present</a:t>
              </a:r>
              <a:endParaRPr b="1">
                <a:solidFill>
                  <a:srgbClr val="1F887E"/>
                </a:solidFill>
                <a:latin typeface="Roboto"/>
                <a:ea typeface="Roboto"/>
                <a:cs typeface="Roboto"/>
                <a:sym typeface="Roboto"/>
              </a:endParaRPr>
            </a:p>
          </p:txBody>
        </p:sp>
        <p:sp>
          <p:nvSpPr>
            <p:cNvPr id="864" name="Google Shape;864;p61"/>
            <p:cNvSpPr txBox="1"/>
            <p:nvPr/>
          </p:nvSpPr>
          <p:spPr>
            <a:xfrm>
              <a:off x="4621739" y="3483435"/>
              <a:ext cx="1167300" cy="162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900">
                <a:solidFill>
                  <a:srgbClr val="1F887E"/>
                </a:solidFill>
                <a:latin typeface="Roboto"/>
                <a:ea typeface="Roboto"/>
                <a:cs typeface="Roboto"/>
                <a:sym typeface="Roboto"/>
              </a:endParaRPr>
            </a:p>
            <a:p>
              <a:pPr indent="-114300" lvl="0" marL="0" rtl="0" algn="l">
                <a:lnSpc>
                  <a:spcPct val="115000"/>
                </a:lnSpc>
                <a:spcBef>
                  <a:spcPts val="1600"/>
                </a:spcBef>
                <a:spcAft>
                  <a:spcPts val="0"/>
                </a:spcAft>
                <a:buClr>
                  <a:srgbClr val="1F887E"/>
                </a:buClr>
                <a:buSzPts val="900"/>
                <a:buFont typeface="Roboto"/>
                <a:buChar char="●"/>
              </a:pPr>
              <a:r>
                <a:rPr b="1" lang="en" sz="900">
                  <a:solidFill>
                    <a:srgbClr val="1F887E"/>
                  </a:solidFill>
                  <a:latin typeface="Roboto"/>
                  <a:ea typeface="Roboto"/>
                  <a:cs typeface="Roboto"/>
                  <a:sym typeface="Roboto"/>
                </a:rPr>
                <a:t>Project completing and documentation, report, and demo.</a:t>
              </a:r>
              <a:endParaRPr b="1" sz="900">
                <a:solidFill>
                  <a:srgbClr val="1F887E"/>
                </a:solidFill>
                <a:latin typeface="Roboto"/>
                <a:ea typeface="Roboto"/>
                <a:cs typeface="Roboto"/>
                <a:sym typeface="Roboto"/>
              </a:endParaRPr>
            </a:p>
            <a:p>
              <a:pPr indent="-114300" lvl="0" marL="0" rtl="0" algn="l">
                <a:lnSpc>
                  <a:spcPct val="115000"/>
                </a:lnSpc>
                <a:spcBef>
                  <a:spcPts val="1000"/>
                </a:spcBef>
                <a:spcAft>
                  <a:spcPts val="1600"/>
                </a:spcAft>
                <a:buClr>
                  <a:srgbClr val="1F887E"/>
                </a:buClr>
                <a:buSzPts val="900"/>
                <a:buFont typeface="Roboto"/>
                <a:buChar char="●"/>
              </a:pPr>
              <a:r>
                <a:rPr b="1" lang="en" sz="900">
                  <a:solidFill>
                    <a:srgbClr val="1F887E"/>
                  </a:solidFill>
                  <a:latin typeface="Roboto"/>
                  <a:ea typeface="Roboto"/>
                  <a:cs typeface="Roboto"/>
                  <a:sym typeface="Roboto"/>
                </a:rPr>
                <a:t>Week 12-13</a:t>
              </a:r>
              <a:endParaRPr b="1" sz="900">
                <a:solidFill>
                  <a:srgbClr val="1F887E"/>
                </a:solidFill>
                <a:latin typeface="Roboto"/>
                <a:ea typeface="Roboto"/>
                <a:cs typeface="Roboto"/>
                <a:sym typeface="Roboto"/>
              </a:endParaRPr>
            </a:p>
          </p:txBody>
        </p:sp>
        <p:sp>
          <p:nvSpPr>
            <p:cNvPr id="865" name="Google Shape;865;p61"/>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1F887E"/>
                  </a:solidFill>
                  <a:latin typeface="Roboto"/>
                  <a:ea typeface="Roboto"/>
                  <a:cs typeface="Roboto"/>
                  <a:sym typeface="Roboto"/>
                </a:rPr>
                <a:t>Step 6</a:t>
              </a:r>
              <a:endParaRPr b="1" sz="1300">
                <a:solidFill>
                  <a:srgbClr val="1F887E"/>
                </a:solidFill>
                <a:latin typeface="Roboto"/>
                <a:ea typeface="Roboto"/>
                <a:cs typeface="Roboto"/>
                <a:sym typeface="Roboto"/>
              </a:endParaRPr>
            </a:p>
          </p:txBody>
        </p:sp>
      </p:grpSp>
      <p:grpSp>
        <p:nvGrpSpPr>
          <p:cNvPr id="866" name="Google Shape;866;p61"/>
          <p:cNvGrpSpPr/>
          <p:nvPr/>
        </p:nvGrpSpPr>
        <p:grpSpPr>
          <a:xfrm>
            <a:off x="231373" y="904219"/>
            <a:ext cx="1536340" cy="4017237"/>
            <a:chOff x="618820" y="1574025"/>
            <a:chExt cx="1418334" cy="3527606"/>
          </a:xfrm>
        </p:grpSpPr>
        <p:cxnSp>
          <p:nvCxnSpPr>
            <p:cNvPr id="867" name="Google Shape;867;p61"/>
            <p:cNvCxnSpPr/>
            <p:nvPr/>
          </p:nvCxnSpPr>
          <p:spPr>
            <a:xfrm>
              <a:off x="129927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868" name="Google Shape;868;p61"/>
            <p:cNvSpPr/>
            <p:nvPr/>
          </p:nvSpPr>
          <p:spPr>
            <a:xfrm flipH="1">
              <a:off x="618820"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9" name="Google Shape;869;p61"/>
            <p:cNvSpPr/>
            <p:nvPr/>
          </p:nvSpPr>
          <p:spPr>
            <a:xfrm>
              <a:off x="619055"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 name="Google Shape;870;p61"/>
            <p:cNvGrpSpPr/>
            <p:nvPr/>
          </p:nvGrpSpPr>
          <p:grpSpPr>
            <a:xfrm>
              <a:off x="719081" y="1574025"/>
              <a:ext cx="1197924" cy="3527606"/>
              <a:chOff x="1314039" y="1574025"/>
              <a:chExt cx="1197924" cy="3527606"/>
            </a:xfrm>
          </p:grpSpPr>
          <p:sp>
            <p:nvSpPr>
              <p:cNvPr id="871" name="Google Shape;871;p61"/>
              <p:cNvSpPr txBox="1"/>
              <p:nvPr/>
            </p:nvSpPr>
            <p:spPr>
              <a:xfrm>
                <a:off x="1321858" y="2695025"/>
                <a:ext cx="1167300" cy="569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C58D3"/>
                    </a:solidFill>
                    <a:latin typeface="Roboto"/>
                    <a:ea typeface="Roboto"/>
                    <a:cs typeface="Roboto"/>
                    <a:sym typeface="Roboto"/>
                  </a:rPr>
                  <a:t>Technical Documents</a:t>
                </a:r>
                <a:endParaRPr b="1">
                  <a:solidFill>
                    <a:srgbClr val="0C58D3"/>
                  </a:solidFill>
                  <a:latin typeface="Roboto"/>
                  <a:ea typeface="Roboto"/>
                  <a:cs typeface="Roboto"/>
                  <a:sym typeface="Roboto"/>
                </a:endParaRPr>
              </a:p>
            </p:txBody>
          </p:sp>
          <p:sp>
            <p:nvSpPr>
              <p:cNvPr id="872" name="Google Shape;872;p61"/>
              <p:cNvSpPr txBox="1"/>
              <p:nvPr/>
            </p:nvSpPr>
            <p:spPr>
              <a:xfrm>
                <a:off x="1314039"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300">
                    <a:solidFill>
                      <a:srgbClr val="0C58D3"/>
                    </a:solidFill>
                    <a:latin typeface="Roboto"/>
                    <a:ea typeface="Roboto"/>
                    <a:cs typeface="Roboto"/>
                    <a:sym typeface="Roboto"/>
                  </a:rPr>
                  <a:t>Step 1</a:t>
                </a:r>
                <a:endParaRPr b="1" sz="1300">
                  <a:solidFill>
                    <a:srgbClr val="0C58D3"/>
                  </a:solidFill>
                  <a:latin typeface="Roboto"/>
                  <a:ea typeface="Roboto"/>
                  <a:cs typeface="Roboto"/>
                  <a:sym typeface="Roboto"/>
                </a:endParaRPr>
              </a:p>
            </p:txBody>
          </p:sp>
          <p:sp>
            <p:nvSpPr>
              <p:cNvPr id="873" name="Google Shape;873;p61"/>
              <p:cNvSpPr txBox="1"/>
              <p:nvPr/>
            </p:nvSpPr>
            <p:spPr>
              <a:xfrm>
                <a:off x="1321863" y="3481630"/>
                <a:ext cx="1190100" cy="1620000"/>
              </a:xfrm>
              <a:prstGeom prst="rect">
                <a:avLst/>
              </a:prstGeom>
              <a:noFill/>
              <a:ln>
                <a:noFill/>
              </a:ln>
            </p:spPr>
            <p:txBody>
              <a:bodyPr anchorCtr="0" anchor="t" bIns="91425" lIns="91425" spcFirstLastPara="1" rIns="91425" wrap="square" tIns="91425">
                <a:noAutofit/>
              </a:bodyPr>
              <a:lstStyle/>
              <a:p>
                <a:pPr indent="-114300" lvl="0" marL="0" rtl="0" algn="l">
                  <a:lnSpc>
                    <a:spcPct val="100000"/>
                  </a:lnSpc>
                  <a:spcBef>
                    <a:spcPts val="2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Technical drawings, diagrams and schematics.</a:t>
                </a:r>
                <a:endParaRPr b="1" sz="900">
                  <a:solidFill>
                    <a:srgbClr val="0C58D3"/>
                  </a:solidFill>
                  <a:latin typeface="Roboto"/>
                  <a:ea typeface="Roboto"/>
                  <a:cs typeface="Roboto"/>
                  <a:sym typeface="Roboto"/>
                </a:endParaRPr>
              </a:p>
              <a:p>
                <a:pPr indent="-114300" lvl="0" marL="0" rtl="0" algn="l">
                  <a:lnSpc>
                    <a:spcPct val="100000"/>
                  </a:lnSpc>
                  <a:spcBef>
                    <a:spcPts val="10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Parts ordered </a:t>
                </a:r>
                <a:endParaRPr b="1" sz="900">
                  <a:solidFill>
                    <a:srgbClr val="0C58D3"/>
                  </a:solidFill>
                  <a:latin typeface="Roboto"/>
                  <a:ea typeface="Roboto"/>
                  <a:cs typeface="Roboto"/>
                  <a:sym typeface="Roboto"/>
                </a:endParaRPr>
              </a:p>
              <a:p>
                <a:pPr indent="-114300" lvl="0" marL="0" rtl="0" algn="l">
                  <a:lnSpc>
                    <a:spcPct val="100000"/>
                  </a:lnSpc>
                  <a:spcBef>
                    <a:spcPts val="10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Week 1 -2.</a:t>
                </a:r>
                <a:endParaRPr b="1" sz="900">
                  <a:solidFill>
                    <a:srgbClr val="0C58D3"/>
                  </a:solidFill>
                  <a:latin typeface="Roboto"/>
                  <a:ea typeface="Roboto"/>
                  <a:cs typeface="Roboto"/>
                  <a:sym typeface="Roboto"/>
                </a:endParaRPr>
              </a:p>
              <a:p>
                <a:pPr indent="0" lvl="0" marL="0" rtl="0" algn="l">
                  <a:lnSpc>
                    <a:spcPct val="100000"/>
                  </a:lnSpc>
                  <a:spcBef>
                    <a:spcPts val="2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2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16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1600"/>
                  </a:spcBef>
                  <a:spcAft>
                    <a:spcPts val="0"/>
                  </a:spcAft>
                  <a:buNone/>
                </a:pPr>
                <a:r>
                  <a:t/>
                </a:r>
                <a:endParaRPr sz="800">
                  <a:solidFill>
                    <a:srgbClr val="0C58D3"/>
                  </a:solidFill>
                  <a:latin typeface="Roboto"/>
                  <a:ea typeface="Roboto"/>
                  <a:cs typeface="Roboto"/>
                  <a:sym typeface="Roboto"/>
                </a:endParaRPr>
              </a:p>
              <a:p>
                <a:pPr indent="0" lvl="0" marL="0" rtl="0" algn="l">
                  <a:lnSpc>
                    <a:spcPct val="100000"/>
                  </a:lnSpc>
                  <a:spcBef>
                    <a:spcPts val="1600"/>
                  </a:spcBef>
                  <a:spcAft>
                    <a:spcPts val="1600"/>
                  </a:spcAft>
                  <a:buNone/>
                </a:pPr>
                <a:r>
                  <a:t/>
                </a:r>
                <a:endParaRPr sz="800">
                  <a:solidFill>
                    <a:srgbClr val="0C58D3"/>
                  </a:solidFill>
                  <a:latin typeface="Roboto"/>
                  <a:ea typeface="Roboto"/>
                  <a:cs typeface="Roboto"/>
                  <a:sym typeface="Roboto"/>
                </a:endParaRPr>
              </a:p>
            </p:txBody>
          </p:sp>
        </p:grpSp>
      </p:grpSp>
      <p:sp>
        <p:nvSpPr>
          <p:cNvPr id="874" name="Google Shape;874;p61"/>
          <p:cNvSpPr txBox="1"/>
          <p:nvPr/>
        </p:nvSpPr>
        <p:spPr>
          <a:xfrm>
            <a:off x="3236388" y="3048125"/>
            <a:ext cx="1264500" cy="2199000"/>
          </a:xfrm>
          <a:prstGeom prst="rect">
            <a:avLst/>
          </a:prstGeom>
          <a:noFill/>
          <a:ln>
            <a:noFill/>
          </a:ln>
        </p:spPr>
        <p:txBody>
          <a:bodyPr anchorCtr="0" anchor="t" bIns="91425" lIns="91425" spcFirstLastPara="1" rIns="91425" wrap="square" tIns="91425">
            <a:noAutofit/>
          </a:bodyPr>
          <a:lstStyle/>
          <a:p>
            <a:pPr indent="-114300" lvl="0" marL="0" rtl="0" algn="l">
              <a:spcBef>
                <a:spcPts val="2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Develop and Functional test Web-App.</a:t>
            </a:r>
            <a:endParaRPr b="1" sz="900">
              <a:solidFill>
                <a:srgbClr val="0C58D3"/>
              </a:solidFill>
              <a:latin typeface="Roboto"/>
              <a:ea typeface="Roboto"/>
              <a:cs typeface="Roboto"/>
              <a:sym typeface="Roboto"/>
            </a:endParaRPr>
          </a:p>
          <a:p>
            <a:pPr indent="-114300" lvl="0" marL="0" rtl="0" algn="l">
              <a:spcBef>
                <a:spcPts val="1000"/>
              </a:spcBef>
              <a:spcAft>
                <a:spcPts val="0"/>
              </a:spcAft>
              <a:buClr>
                <a:srgbClr val="0C58D3"/>
              </a:buClr>
              <a:buSzPts val="900"/>
              <a:buFont typeface="Roboto"/>
              <a:buChar char="●"/>
            </a:pPr>
            <a:r>
              <a:rPr b="1" lang="en" sz="900">
                <a:solidFill>
                  <a:srgbClr val="0C58D3"/>
                </a:solidFill>
                <a:latin typeface="Roboto"/>
                <a:ea typeface="Roboto"/>
                <a:cs typeface="Roboto"/>
                <a:sym typeface="Roboto"/>
              </a:rPr>
              <a:t>Week 3-10</a:t>
            </a:r>
            <a:endParaRPr b="1" sz="900">
              <a:solidFill>
                <a:srgbClr val="0C58D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2"/>
          <p:cNvSpPr txBox="1"/>
          <p:nvPr>
            <p:ph type="title"/>
          </p:nvPr>
        </p:nvSpPr>
        <p:spPr>
          <a:xfrm>
            <a:off x="717600" y="156790"/>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a:p>
            <a:pPr indent="0" lvl="0" marL="0" rtl="0" algn="ctr">
              <a:spcBef>
                <a:spcPts val="0"/>
              </a:spcBef>
              <a:spcAft>
                <a:spcPts val="0"/>
              </a:spcAft>
              <a:buNone/>
            </a:pPr>
            <a:r>
              <a:t/>
            </a:r>
            <a:endParaRPr/>
          </a:p>
        </p:txBody>
      </p:sp>
      <p:sp>
        <p:nvSpPr>
          <p:cNvPr id="880" name="Google Shape;880;p62"/>
          <p:cNvSpPr txBox="1"/>
          <p:nvPr/>
        </p:nvSpPr>
        <p:spPr>
          <a:xfrm>
            <a:off x="185550" y="778250"/>
            <a:ext cx="8772900" cy="4217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[1] M. Gephardt, “Every drop counts: Can 20 seconds of hand-washing lead to water wasting?,” </a:t>
            </a:r>
            <a:r>
              <a:rPr i="1" lang="en" sz="1200">
                <a:latin typeface="Times New Roman"/>
                <a:ea typeface="Times New Roman"/>
                <a:cs typeface="Times New Roman"/>
                <a:sym typeface="Times New Roman"/>
              </a:rPr>
              <a:t>KSLTV.com</a:t>
            </a:r>
            <a:r>
              <a:rPr lang="en" sz="1200">
                <a:latin typeface="Times New Roman"/>
                <a:ea typeface="Times New Roman"/>
                <a:cs typeface="Times New Roman"/>
                <a:sym typeface="Times New Roman"/>
              </a:rPr>
              <a:t>, 01-Jul-2021. [Online]. Available: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https://ksltv.com/465656/every-drop-counts-can-20-seconds-of-hand-washing-lead-to-water-wasting/</a:t>
            </a:r>
            <a:r>
              <a:rPr lang="en" sz="1200">
                <a:latin typeface="Times New Roman"/>
                <a:ea typeface="Times New Roman"/>
                <a:cs typeface="Times New Roman"/>
                <a:sym typeface="Times New Roman"/>
              </a:rPr>
              <a:t>  [Accessed: 22-Nov-2022].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[2] K. Wong, “Greywater Strategies,”</a:t>
            </a:r>
            <a:r>
              <a:rPr i="1" lang="en" sz="1200">
                <a:latin typeface="Times New Roman"/>
                <a:ea typeface="Times New Roman"/>
                <a:cs typeface="Times New Roman"/>
                <a:sym typeface="Times New Roman"/>
              </a:rPr>
              <a:t> Ground Water.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https://www.groundwatercanada.com/greywater-strategies-1540/</a:t>
            </a:r>
            <a:r>
              <a:rPr lang="en" sz="1200">
                <a:latin typeface="Times New Roman"/>
                <a:ea typeface="Times New Roman"/>
                <a:cs typeface="Times New Roman"/>
                <a:sym typeface="Times New Roman"/>
              </a:rPr>
              <a:t> (accessed November 22, 2022).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[3] “How does a sewage treatment plant work,” </a:t>
            </a:r>
            <a:r>
              <a:rPr i="1" lang="en" sz="1200">
                <a:latin typeface="Times New Roman"/>
                <a:ea typeface="Times New Roman"/>
                <a:cs typeface="Times New Roman"/>
                <a:sym typeface="Times New Roman"/>
              </a:rPr>
              <a:t>Premier Tech. </a:t>
            </a:r>
            <a:r>
              <a:rPr lang="en" sz="12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https://www.premiertechaqua.com/en-gb/wastewater/how-does-a-sewage-treatment-plant-work#:~:text=Sewage%20treatment%20plants%20are%20an,contaminants%20and%20purify%20organic%20matter</a:t>
            </a:r>
            <a:r>
              <a:rPr lang="en" sz="1200">
                <a:latin typeface="Times New Roman"/>
                <a:ea typeface="Times New Roman"/>
                <a:cs typeface="Times New Roman"/>
                <a:sym typeface="Times New Roman"/>
              </a:rPr>
              <a:t>. (accessed November 22, 2022).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[4] Admin, “Everything you need to know about under sink water filters,” </a:t>
            </a:r>
            <a:r>
              <a:rPr i="1" lang="en" sz="1200">
                <a:latin typeface="Times New Roman"/>
                <a:ea typeface="Times New Roman"/>
                <a:cs typeface="Times New Roman"/>
                <a:sym typeface="Times New Roman"/>
              </a:rPr>
              <a:t>Water Filter Judge</a:t>
            </a:r>
            <a:r>
              <a:rPr lang="en" sz="1200">
                <a:latin typeface="Times New Roman"/>
                <a:ea typeface="Times New Roman"/>
                <a:cs typeface="Times New Roman"/>
                <a:sym typeface="Times New Roman"/>
              </a:rPr>
              <a:t>, 22-Jul-2021. [Online]. Available: </a:t>
            </a:r>
            <a:r>
              <a:rPr lang="en" sz="12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https://waterfilterjudge.com/complete-guide-to-under-sink-water-filters/</a:t>
            </a:r>
            <a:r>
              <a:rPr lang="en" sz="1200">
                <a:latin typeface="Times New Roman"/>
                <a:ea typeface="Times New Roman"/>
                <a:cs typeface="Times New Roman"/>
                <a:sym typeface="Times New Roman"/>
              </a:rPr>
              <a:t> . [Accessed: 20-Nov-2022].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[5]  Greywater Reuse at Greywater action    </a:t>
            </a:r>
            <a:r>
              <a:rPr lang="en" sz="12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https://greywateraction.org/greywater-reuse/</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(accessed November 21, 2022).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[6] The Water Wise Group </a:t>
            </a:r>
            <a:r>
              <a:rPr lang="en" sz="12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https://waterwisegroup.com/greywater-education/greywater-benefits/</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(accessed November 21, 2022).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[7] City of Toronto 2019 Water Rates &amp; Fees </a:t>
            </a:r>
            <a:r>
              <a:rPr lang="en" sz="12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https://www.toronto.ca/services-payments/property-taxes-utilities/utility-bill/water-rates-fees/2019-water-rates-and-fees/</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[8]     World Toilet Organization (WTO)               </a:t>
            </a:r>
            <a:r>
              <a:rPr lang="en" sz="12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https://www.worldtoilet.org/</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3"/>
          <p:cNvSpPr txBox="1"/>
          <p:nvPr>
            <p:ph type="title"/>
          </p:nvPr>
        </p:nvSpPr>
        <p:spPr>
          <a:xfrm>
            <a:off x="717600" y="149715"/>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 CONTINUED </a:t>
            </a:r>
            <a:endParaRPr/>
          </a:p>
          <a:p>
            <a:pPr indent="0" lvl="0" marL="0" rtl="0" algn="ctr">
              <a:spcBef>
                <a:spcPts val="0"/>
              </a:spcBef>
              <a:spcAft>
                <a:spcPts val="0"/>
              </a:spcAft>
              <a:buNone/>
            </a:pPr>
            <a:r>
              <a:t/>
            </a:r>
            <a:endParaRPr/>
          </a:p>
        </p:txBody>
      </p:sp>
      <p:sp>
        <p:nvSpPr>
          <p:cNvPr id="886" name="Google Shape;886;p63"/>
          <p:cNvSpPr txBox="1"/>
          <p:nvPr/>
        </p:nvSpPr>
        <p:spPr>
          <a:xfrm>
            <a:off x="154925" y="490825"/>
            <a:ext cx="70989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Times New Roman"/>
                <a:ea typeface="Times New Roman"/>
                <a:cs typeface="Times New Roman"/>
                <a:sym typeface="Times New Roman"/>
              </a:rPr>
              <a:t>[9] Columbia Climate School, The Problem of Lawns</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https://news.climate.columbia.edu/2010/06/04/the-problem-of-lawns/</a:t>
            </a: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[10] Admin, “Everything you need to know about under sink water filters,” </a:t>
            </a:r>
            <a:r>
              <a:rPr i="1" lang="en" sz="800">
                <a:latin typeface="Times New Roman"/>
                <a:ea typeface="Times New Roman"/>
                <a:cs typeface="Times New Roman"/>
                <a:sym typeface="Times New Roman"/>
              </a:rPr>
              <a:t>Water Filter Judge</a:t>
            </a:r>
            <a:r>
              <a:rPr lang="en" sz="800">
                <a:latin typeface="Times New Roman"/>
                <a:ea typeface="Times New Roman"/>
                <a:cs typeface="Times New Roman"/>
                <a:sym typeface="Times New Roman"/>
              </a:rPr>
              <a:t>, 22-Jul-2021. [Online]. Available: </a:t>
            </a:r>
            <a:r>
              <a:rPr lang="en" sz="8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https://waterfilterjudge.com/complete-guide-to-under-sink-water-filters/</a:t>
            </a:r>
            <a:r>
              <a:rPr lang="en" sz="800">
                <a:latin typeface="Times New Roman"/>
                <a:ea typeface="Times New Roman"/>
                <a:cs typeface="Times New Roman"/>
                <a:sym typeface="Times New Roman"/>
              </a:rPr>
              <a:t> . [Accessed: 20-Nov-2022]. </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 [11] “Biodigestor autolimpiable,” </a:t>
            </a:r>
            <a:r>
              <a:rPr i="1" lang="en" sz="800">
                <a:latin typeface="Times New Roman"/>
                <a:ea typeface="Times New Roman"/>
                <a:cs typeface="Times New Roman"/>
                <a:sym typeface="Times New Roman"/>
              </a:rPr>
              <a:t>Rotoplas Argentina</a:t>
            </a:r>
            <a:r>
              <a:rPr lang="en" sz="800">
                <a:latin typeface="Times New Roman"/>
                <a:ea typeface="Times New Roman"/>
                <a:cs typeface="Times New Roman"/>
                <a:sym typeface="Times New Roman"/>
              </a:rPr>
              <a:t>, 27-Aug-2021. [Online]. Available: </a:t>
            </a:r>
            <a:r>
              <a:rPr lang="en" sz="8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https://rotoplas.com.ar/catalogo/biodigestor-autolimpiable/</a:t>
            </a:r>
            <a:r>
              <a:rPr lang="en" sz="800">
                <a:latin typeface="Times New Roman"/>
                <a:ea typeface="Times New Roman"/>
                <a:cs typeface="Times New Roman"/>
                <a:sym typeface="Times New Roman"/>
              </a:rPr>
              <a:t>  . [Accessed: 22-Nov-2022]. </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[12] J. N. Meegoda, B. Li, K. Patel, and L. B. Wang, “A review of the processes, parameters, and optimization of anaerobic digestion,” </a:t>
            </a:r>
            <a:r>
              <a:rPr i="1" lang="en" sz="800">
                <a:latin typeface="Times New Roman"/>
                <a:ea typeface="Times New Roman"/>
                <a:cs typeface="Times New Roman"/>
                <a:sym typeface="Times New Roman"/>
              </a:rPr>
              <a:t>International journal of environmental research and public health</a:t>
            </a:r>
            <a:r>
              <a:rPr lang="en" sz="800">
                <a:latin typeface="Times New Roman"/>
                <a:ea typeface="Times New Roman"/>
                <a:cs typeface="Times New Roman"/>
                <a:sym typeface="Times New Roman"/>
              </a:rPr>
              <a:t>, 11-Oct-2018. [Online]. Available: </a:t>
            </a:r>
            <a:r>
              <a:rPr lang="en" sz="8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https://www.ncbi.nlm.nih.gov/pmc/articles/PMC6210450/</a:t>
            </a:r>
            <a:r>
              <a:rPr lang="en" sz="800">
                <a:latin typeface="Times New Roman"/>
                <a:ea typeface="Times New Roman"/>
                <a:cs typeface="Times New Roman"/>
                <a:sym typeface="Times New Roman"/>
              </a:rPr>
              <a:t> . [Accessed: 22-Nov-2022]. </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[13] Aurelien. (2022, September 30). </a:t>
            </a:r>
            <a:r>
              <a:rPr i="1" lang="en" sz="800">
                <a:latin typeface="Times New Roman"/>
                <a:ea typeface="Times New Roman"/>
                <a:cs typeface="Times New Roman"/>
                <a:sym typeface="Times New Roman"/>
              </a:rPr>
              <a:t>How much water does a toilet use? - plumbing paramedics</a:t>
            </a:r>
            <a:r>
              <a:rPr lang="en" sz="800">
                <a:latin typeface="Times New Roman"/>
                <a:ea typeface="Times New Roman"/>
                <a:cs typeface="Times New Roman"/>
                <a:sym typeface="Times New Roman"/>
              </a:rPr>
              <a:t>. Plumbing and Heating Paramedics. Retrieved November 22, 2022, from </a:t>
            </a:r>
            <a:r>
              <a:rPr lang="en" sz="8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https://plumbingparamedics.ca/how-much-water-does-a-toilet-use/#:~:text=They%20ideally%20allow%20for%20a,(1.1%20gallons)%20per%20flush</a:t>
            </a: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[14] “Hydraulic Pumps &amp; Motors | Power &amp; Motion.” [Online]. Available: </a:t>
            </a:r>
            <a:r>
              <a:rPr lang="en" sz="8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https://www.powermotiontech.com/hydraulics/hydraulic-pumps-motors</a:t>
            </a:r>
            <a:r>
              <a:rPr lang="en" sz="800">
                <a:latin typeface="Times New Roman"/>
                <a:ea typeface="Times New Roman"/>
                <a:cs typeface="Times New Roman"/>
                <a:sym typeface="Times New Roman"/>
              </a:rPr>
              <a:t> . [Accessed: 22-Nov-2022].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800">
                <a:latin typeface="Times New Roman"/>
                <a:ea typeface="Times New Roman"/>
                <a:cs typeface="Times New Roman"/>
                <a:sym typeface="Times New Roman"/>
              </a:rPr>
              <a:t>[15] “Increasing your facility's water efficiency,” </a:t>
            </a:r>
            <a:r>
              <a:rPr i="1" lang="en" sz="800">
                <a:latin typeface="Times New Roman"/>
                <a:ea typeface="Times New Roman"/>
                <a:cs typeface="Times New Roman"/>
                <a:sym typeface="Times New Roman"/>
              </a:rPr>
              <a:t>Hospital News</a:t>
            </a:r>
            <a:r>
              <a:rPr lang="en" sz="800">
                <a:latin typeface="Times New Roman"/>
                <a:ea typeface="Times New Roman"/>
                <a:cs typeface="Times New Roman"/>
                <a:sym typeface="Times New Roman"/>
              </a:rPr>
              <a:t>, 26-Aug-2015. [Online]. Available: </a:t>
            </a:r>
            <a:r>
              <a:rPr lang="en" sz="8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https://hospitalnews.com/increasing-facilitys-water-efficiency/#:~:text=As%20a%20result%2C%20health%20care,liters%20per%20bed%20per%20day</a:t>
            </a:r>
            <a:r>
              <a:rPr lang="en" sz="800">
                <a:latin typeface="Times New Roman"/>
                <a:ea typeface="Times New Roman"/>
                <a:cs typeface="Times New Roman"/>
                <a:sym typeface="Times New Roman"/>
              </a:rPr>
              <a:t> . [Accessed: 22-Nov-2022]. </a:t>
            </a:r>
            <a:endParaRPr sz="8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800">
                <a:latin typeface="Times New Roman"/>
                <a:ea typeface="Times New Roman"/>
                <a:cs typeface="Times New Roman"/>
                <a:sym typeface="Times New Roman"/>
              </a:rPr>
              <a:t>[16] Sepro, “Peristaltic pumps are versatile and eco-friendly,” </a:t>
            </a:r>
            <a:r>
              <a:rPr i="1" lang="en" sz="800">
                <a:latin typeface="Times New Roman"/>
                <a:ea typeface="Times New Roman"/>
                <a:cs typeface="Times New Roman"/>
                <a:sym typeface="Times New Roman"/>
              </a:rPr>
              <a:t>Sepro Mixing</a:t>
            </a:r>
            <a:r>
              <a:rPr lang="en" sz="800">
                <a:latin typeface="Times New Roman"/>
                <a:ea typeface="Times New Roman"/>
                <a:cs typeface="Times New Roman"/>
                <a:sym typeface="Times New Roman"/>
              </a:rPr>
              <a:t>, 08-Feb-2022. [Online]. Available: </a:t>
            </a:r>
            <a:r>
              <a:rPr lang="en" sz="8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https://mixing.seprosystems.com/peristaltic-pumps-are-versatile-and-eco-friendly/#:~:text=This%20type%20of%20pump%20has,that%20draws%20in%20fresh%20slurry</a:t>
            </a:r>
            <a:r>
              <a:rPr lang="en" sz="800">
                <a:latin typeface="Times New Roman"/>
                <a:ea typeface="Times New Roman"/>
                <a:cs typeface="Times New Roman"/>
                <a:sym typeface="Times New Roman"/>
              </a:rPr>
              <a:t>.[Accessed: 22-Nov-2022]. </a:t>
            </a:r>
            <a:endParaRPr sz="8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3"/>
          <p:cNvSpPr txBox="1"/>
          <p:nvPr>
            <p:ph type="title"/>
          </p:nvPr>
        </p:nvSpPr>
        <p:spPr>
          <a:xfrm>
            <a:off x="717600" y="397340"/>
            <a:ext cx="7708800" cy="572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482" name="Google Shape;482;p33"/>
          <p:cNvSpPr txBox="1"/>
          <p:nvPr/>
        </p:nvSpPr>
        <p:spPr>
          <a:xfrm>
            <a:off x="686275" y="1117850"/>
            <a:ext cx="7708800" cy="266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Open Sans"/>
              <a:buChar char="●"/>
            </a:pPr>
            <a:r>
              <a:rPr lang="en">
                <a:solidFill>
                  <a:schemeClr val="accent6"/>
                </a:solidFill>
                <a:latin typeface="Open Sans"/>
                <a:ea typeface="Open Sans"/>
                <a:cs typeface="Open Sans"/>
                <a:sym typeface="Open Sans"/>
              </a:rPr>
              <a:t>Parking lots today (ex. At a mall, airports, downtown) are very crowded and have unorganized traffic</a:t>
            </a:r>
            <a:endParaRPr>
              <a:solidFill>
                <a:schemeClr val="accent6"/>
              </a:solidFill>
              <a:latin typeface="Open Sans"/>
              <a:ea typeface="Open Sans"/>
              <a:cs typeface="Open Sans"/>
              <a:sym typeface="Open Sans"/>
            </a:endParaRPr>
          </a:p>
          <a:p>
            <a:pPr indent="-317500" lvl="0" marL="457200" rtl="0" algn="l">
              <a:spcBef>
                <a:spcPts val="1000"/>
              </a:spcBef>
              <a:spcAft>
                <a:spcPts val="0"/>
              </a:spcAft>
              <a:buClr>
                <a:schemeClr val="accent6"/>
              </a:buClr>
              <a:buSzPts val="1400"/>
              <a:buFont typeface="Open Sans"/>
              <a:buChar char="●"/>
            </a:pPr>
            <a:r>
              <a:rPr lang="en">
                <a:solidFill>
                  <a:schemeClr val="accent6"/>
                </a:solidFill>
                <a:latin typeface="Open Sans"/>
                <a:ea typeface="Open Sans"/>
                <a:cs typeface="Open Sans"/>
                <a:sym typeface="Open Sans"/>
              </a:rPr>
              <a:t>Can be hard for people to find a parking spot</a:t>
            </a:r>
            <a:endParaRPr>
              <a:solidFill>
                <a:schemeClr val="accent6"/>
              </a:solidFill>
              <a:latin typeface="Open Sans"/>
              <a:ea typeface="Open Sans"/>
              <a:cs typeface="Open Sans"/>
              <a:sym typeface="Open Sans"/>
            </a:endParaRPr>
          </a:p>
          <a:p>
            <a:pPr indent="0" lvl="0" marL="0" rtl="0" algn="l">
              <a:spcBef>
                <a:spcPts val="1000"/>
              </a:spcBef>
              <a:spcAft>
                <a:spcPts val="0"/>
              </a:spcAft>
              <a:buNone/>
            </a:pPr>
            <a:r>
              <a:rPr lang="en">
                <a:solidFill>
                  <a:schemeClr val="accent6"/>
                </a:solidFill>
                <a:latin typeface="Open Sans"/>
                <a:ea typeface="Open Sans"/>
                <a:cs typeface="Open Sans"/>
                <a:sym typeface="Open Sans"/>
              </a:rPr>
              <a:t>What we propose:</a:t>
            </a:r>
            <a:endParaRPr>
              <a:solidFill>
                <a:schemeClr val="accent6"/>
              </a:solidFill>
              <a:latin typeface="Open Sans"/>
              <a:ea typeface="Open Sans"/>
              <a:cs typeface="Open Sans"/>
              <a:sym typeface="Open Sans"/>
            </a:endParaRPr>
          </a:p>
          <a:p>
            <a:pPr indent="-317500" lvl="0" marL="457200" rtl="0" algn="l">
              <a:spcBef>
                <a:spcPts val="1000"/>
              </a:spcBef>
              <a:spcAft>
                <a:spcPts val="0"/>
              </a:spcAft>
              <a:buClr>
                <a:schemeClr val="accent6"/>
              </a:buClr>
              <a:buSzPts val="1400"/>
              <a:buFont typeface="Open Sans"/>
              <a:buChar char="●"/>
            </a:pPr>
            <a:r>
              <a:rPr lang="en">
                <a:solidFill>
                  <a:schemeClr val="accent6"/>
                </a:solidFill>
                <a:latin typeface="Open Sans"/>
                <a:ea typeface="Open Sans"/>
                <a:cs typeface="Open Sans"/>
                <a:sym typeface="Open Sans"/>
              </a:rPr>
              <a:t>An Automated Vehicle Parking Management System.</a:t>
            </a:r>
            <a:endParaRPr>
              <a:solidFill>
                <a:schemeClr val="accent6"/>
              </a:solidFill>
              <a:latin typeface="Open Sans"/>
              <a:ea typeface="Open Sans"/>
              <a:cs typeface="Open Sans"/>
              <a:sym typeface="Open Sans"/>
            </a:endParaRPr>
          </a:p>
          <a:p>
            <a:pPr indent="-317500" lvl="0" marL="457200" rtl="0" algn="l">
              <a:spcBef>
                <a:spcPts val="1000"/>
              </a:spcBef>
              <a:spcAft>
                <a:spcPts val="0"/>
              </a:spcAft>
              <a:buClr>
                <a:schemeClr val="accent6"/>
              </a:buClr>
              <a:buSzPts val="1400"/>
              <a:buFont typeface="Open Sans"/>
              <a:buChar char="●"/>
            </a:pPr>
            <a:r>
              <a:rPr lang="en">
                <a:solidFill>
                  <a:schemeClr val="accent6"/>
                </a:solidFill>
                <a:latin typeface="Open Sans"/>
                <a:ea typeface="Open Sans"/>
                <a:cs typeface="Open Sans"/>
                <a:sym typeface="Open Sans"/>
              </a:rPr>
              <a:t>Using image processing technology and IOT technology, it will be able to find the closest parking spot for our users</a:t>
            </a:r>
            <a:endParaRPr>
              <a:solidFill>
                <a:schemeClr val="accent6"/>
              </a:solidFill>
              <a:latin typeface="Open Sans"/>
              <a:ea typeface="Open Sans"/>
              <a:cs typeface="Open Sans"/>
              <a:sym typeface="Open Sans"/>
            </a:endParaRPr>
          </a:p>
          <a:p>
            <a:pPr indent="-317500" lvl="0" marL="457200" rtl="0" algn="l">
              <a:spcBef>
                <a:spcPts val="1000"/>
              </a:spcBef>
              <a:spcAft>
                <a:spcPts val="0"/>
              </a:spcAft>
              <a:buClr>
                <a:schemeClr val="accent6"/>
              </a:buClr>
              <a:buSzPts val="1400"/>
              <a:buFont typeface="Open Sans"/>
              <a:buChar char="●"/>
            </a:pPr>
            <a:r>
              <a:rPr b="1" lang="en">
                <a:solidFill>
                  <a:schemeClr val="accent6"/>
                </a:solidFill>
                <a:latin typeface="Open Sans"/>
                <a:ea typeface="Open Sans"/>
                <a:cs typeface="Open Sans"/>
                <a:sym typeface="Open Sans"/>
              </a:rPr>
              <a:t>Objective:</a:t>
            </a:r>
            <a:r>
              <a:rPr lang="en">
                <a:solidFill>
                  <a:schemeClr val="accent6"/>
                </a:solidFill>
                <a:latin typeface="Open Sans"/>
                <a:ea typeface="Open Sans"/>
                <a:cs typeface="Open Sans"/>
                <a:sym typeface="Open Sans"/>
              </a:rPr>
              <a:t> Demonstrate the effectiveness of an intelligent parking system using IoT technology.</a:t>
            </a:r>
            <a:endParaRPr>
              <a:solidFill>
                <a:schemeClr val="accent6"/>
              </a:solidFill>
              <a:latin typeface="Open Sans"/>
              <a:ea typeface="Open Sans"/>
              <a:cs typeface="Open Sans"/>
              <a:sym typeface="Open Sans"/>
            </a:endParaRPr>
          </a:p>
          <a:p>
            <a:pPr indent="0" lvl="0" marL="457200" rtl="0" algn="l">
              <a:spcBef>
                <a:spcPts val="1000"/>
              </a:spcBef>
              <a:spcAft>
                <a:spcPts val="0"/>
              </a:spcAft>
              <a:buNone/>
            </a:pPr>
            <a:r>
              <a:t/>
            </a:r>
            <a:endParaRPr>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a:solidFill>
                <a:schemeClr val="accent6"/>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will…</a:t>
            </a:r>
            <a:endParaRPr/>
          </a:p>
        </p:txBody>
      </p:sp>
      <p:sp>
        <p:nvSpPr>
          <p:cNvPr id="488" name="Google Shape;488;p34"/>
          <p:cNvSpPr txBox="1"/>
          <p:nvPr>
            <p:ph idx="2" type="title"/>
          </p:nvPr>
        </p:nvSpPr>
        <p:spPr>
          <a:xfrm>
            <a:off x="1065075" y="2872325"/>
            <a:ext cx="7285800" cy="4926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lang="en"/>
              <a:t>Reduce parking lot traffic </a:t>
            </a:r>
            <a:endParaRPr/>
          </a:p>
          <a:p>
            <a:pPr indent="-406400" lvl="0" marL="457200" rtl="0" algn="l">
              <a:spcBef>
                <a:spcPts val="0"/>
              </a:spcBef>
              <a:spcAft>
                <a:spcPts val="0"/>
              </a:spcAft>
              <a:buSzPts val="2800"/>
              <a:buChar char="●"/>
            </a:pPr>
            <a:r>
              <a:rPr lang="en"/>
              <a:t>Find the closest available parking spot for our customers </a:t>
            </a:r>
            <a:endParaRPr/>
          </a:p>
          <a:p>
            <a:pPr indent="-406400" lvl="0" marL="457200" rtl="0" algn="l">
              <a:spcBef>
                <a:spcPts val="0"/>
              </a:spcBef>
              <a:spcAft>
                <a:spcPts val="0"/>
              </a:spcAft>
              <a:buSzPts val="2800"/>
              <a:buChar char="●"/>
            </a:pPr>
            <a:r>
              <a:rPr lang="en"/>
              <a:t>Implement a user-friendly interface to encourage users to continue to using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txBox="1"/>
          <p:nvPr>
            <p:ph idx="2" type="title"/>
          </p:nvPr>
        </p:nvSpPr>
        <p:spPr>
          <a:xfrm>
            <a:off x="1489925" y="1220125"/>
            <a:ext cx="12339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94" name="Google Shape;494;p35"/>
          <p:cNvSpPr txBox="1"/>
          <p:nvPr>
            <p:ph type="title"/>
          </p:nvPr>
        </p:nvSpPr>
        <p:spPr>
          <a:xfrm>
            <a:off x="1489925" y="2573725"/>
            <a:ext cx="41136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Definition</a:t>
            </a:r>
            <a:endParaRPr/>
          </a:p>
        </p:txBody>
      </p:sp>
      <p:grpSp>
        <p:nvGrpSpPr>
          <p:cNvPr id="495" name="Google Shape;495;p35"/>
          <p:cNvGrpSpPr/>
          <p:nvPr/>
        </p:nvGrpSpPr>
        <p:grpSpPr>
          <a:xfrm flipH="1">
            <a:off x="1608664" y="2454243"/>
            <a:ext cx="446222" cy="77476"/>
            <a:chOff x="6146875" y="1767300"/>
            <a:chExt cx="331025" cy="57475"/>
          </a:xfrm>
        </p:grpSpPr>
        <p:sp>
          <p:nvSpPr>
            <p:cNvPr id="496" name="Google Shape;496;p3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9" name="Google Shape;499;p35"/>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6"/>
          <p:cNvSpPr txBox="1"/>
          <p:nvPr/>
        </p:nvSpPr>
        <p:spPr>
          <a:xfrm>
            <a:off x="1436225" y="1464525"/>
            <a:ext cx="656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300">
              <a:latin typeface="Open Sans"/>
              <a:ea typeface="Open Sans"/>
              <a:cs typeface="Open Sans"/>
              <a:sym typeface="Open Sans"/>
            </a:endParaRPr>
          </a:p>
        </p:txBody>
      </p:sp>
      <p:sp>
        <p:nvSpPr>
          <p:cNvPr id="505" name="Google Shape;505;p36"/>
          <p:cNvSpPr txBox="1"/>
          <p:nvPr>
            <p:ph type="title"/>
          </p:nvPr>
        </p:nvSpPr>
        <p:spPr>
          <a:xfrm>
            <a:off x="717600" y="397350"/>
            <a:ext cx="7708800" cy="5502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a:p>
            <a:pPr indent="0" lvl="0" marL="0" rtl="0" algn="ctr">
              <a:spcBef>
                <a:spcPts val="0"/>
              </a:spcBef>
              <a:spcAft>
                <a:spcPts val="0"/>
              </a:spcAft>
              <a:buNone/>
            </a:pPr>
            <a:r>
              <a:t/>
            </a:r>
            <a:endParaRPr/>
          </a:p>
        </p:txBody>
      </p:sp>
      <p:sp>
        <p:nvSpPr>
          <p:cNvPr id="506" name="Google Shape;506;p36"/>
          <p:cNvSpPr txBox="1"/>
          <p:nvPr/>
        </p:nvSpPr>
        <p:spPr>
          <a:xfrm>
            <a:off x="735800" y="1375150"/>
            <a:ext cx="7708800" cy="306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Issues with the current parking situation :</a:t>
            </a:r>
            <a:endParaRPr>
              <a:solidFill>
                <a:schemeClr val="dk1"/>
              </a:solidFill>
              <a:latin typeface="Open Sans"/>
              <a:ea typeface="Open Sans"/>
              <a:cs typeface="Open Sans"/>
              <a:sym typeface="Open Sans"/>
            </a:endParaRPr>
          </a:p>
          <a:p>
            <a:pPr indent="-317500" lvl="0" marL="457200" rtl="0" algn="l">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Traditional parking systems lack efficiency in managing available parking spaces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Lack of real-time monitoring capabilities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Limited data collection for analyzing parking patterns and customer behaviors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Inefficient traffic flow within parking lots.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Reliance on manual monitoring and management.</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Lack of user-friendly interfaces and guidance.</a:t>
            </a:r>
            <a:endParaRPr>
              <a:solidFill>
                <a:schemeClr val="dk1"/>
              </a:solidFill>
              <a:latin typeface="Open Sans"/>
              <a:ea typeface="Open Sans"/>
              <a:cs typeface="Open Sans"/>
              <a:sym typeface="Open Sans"/>
            </a:endParaRPr>
          </a:p>
          <a:p>
            <a:pPr indent="0" lvl="0" marL="457200" rtl="0" algn="l">
              <a:spcBef>
                <a:spcPts val="1000"/>
              </a:spcBef>
              <a:spcAft>
                <a:spcPts val="0"/>
              </a:spcAft>
              <a:buNone/>
            </a:pPr>
            <a:r>
              <a:t/>
            </a:r>
            <a:endParaRPr>
              <a:solidFill>
                <a:schemeClr val="dk1"/>
              </a:solidFill>
              <a:latin typeface="Open Sans"/>
              <a:ea typeface="Open Sans"/>
              <a:cs typeface="Open Sans"/>
              <a:sym typeface="Open Sans"/>
            </a:endParaRPr>
          </a:p>
          <a:p>
            <a:pPr indent="0" lvl="0" marL="0" rtl="0" algn="l">
              <a:spcBef>
                <a:spcPts val="1000"/>
              </a:spcBef>
              <a:spcAft>
                <a:spcPts val="0"/>
              </a:spcAft>
              <a:buNone/>
            </a:pPr>
            <a:r>
              <a:rPr b="1" lang="en">
                <a:solidFill>
                  <a:schemeClr val="dk1"/>
                </a:solidFill>
                <a:latin typeface="Open Sans"/>
                <a:ea typeface="Open Sans"/>
                <a:cs typeface="Open Sans"/>
                <a:sym typeface="Open Sans"/>
              </a:rPr>
              <a:t>Objective</a:t>
            </a:r>
            <a:r>
              <a:rPr lang="en">
                <a:solidFill>
                  <a:schemeClr val="dk1"/>
                </a:solidFill>
                <a:latin typeface="Open Sans"/>
                <a:ea typeface="Open Sans"/>
                <a:cs typeface="Open Sans"/>
                <a:sym typeface="Open Sans"/>
              </a:rPr>
              <a:t>: Develop an automated, user friendly,  intelligent parking system using IoT technology to address the challenges of parking in crowded cities and airports</a:t>
            </a:r>
            <a:endParaRPr>
              <a:solidFill>
                <a:schemeClr val="dk1"/>
              </a:solidFill>
              <a:latin typeface="Open Sans"/>
              <a:ea typeface="Open Sans"/>
              <a:cs typeface="Open Sans"/>
              <a:sym typeface="Open Sans"/>
            </a:endParaRPr>
          </a:p>
          <a:p>
            <a:pPr indent="0" lvl="0" marL="0" rtl="0" algn="l">
              <a:spcBef>
                <a:spcPts val="1000"/>
              </a:spcBef>
              <a:spcAft>
                <a:spcPts val="0"/>
              </a:spcAft>
              <a:buNone/>
            </a:pPr>
            <a:r>
              <a:t/>
            </a:r>
            <a:endParaRPr>
              <a:solidFill>
                <a:schemeClr val="accent6"/>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7"/>
          <p:cNvSpPr txBox="1"/>
          <p:nvPr>
            <p:ph idx="2" type="title"/>
          </p:nvPr>
        </p:nvSpPr>
        <p:spPr>
          <a:xfrm>
            <a:off x="1489925" y="1220125"/>
            <a:ext cx="12339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12" name="Google Shape;512;p37"/>
          <p:cNvSpPr txBox="1"/>
          <p:nvPr>
            <p:ph type="title"/>
          </p:nvPr>
        </p:nvSpPr>
        <p:spPr>
          <a:xfrm>
            <a:off x="1489925" y="2573725"/>
            <a:ext cx="33351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a:t>
            </a:r>
            <a:endParaRPr/>
          </a:p>
        </p:txBody>
      </p:sp>
      <p:grpSp>
        <p:nvGrpSpPr>
          <p:cNvPr id="513" name="Google Shape;513;p37"/>
          <p:cNvGrpSpPr/>
          <p:nvPr/>
        </p:nvGrpSpPr>
        <p:grpSpPr>
          <a:xfrm flipH="1">
            <a:off x="1608664" y="2454243"/>
            <a:ext cx="446222" cy="77476"/>
            <a:chOff x="6146875" y="1767300"/>
            <a:chExt cx="331025" cy="57475"/>
          </a:xfrm>
        </p:grpSpPr>
        <p:sp>
          <p:nvSpPr>
            <p:cNvPr id="514" name="Google Shape;514;p3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7" name="Google Shape;517;p37"/>
          <p:cNvPicPr preferRelativeResize="0"/>
          <p:nvPr/>
        </p:nvPicPr>
        <p:blipFill>
          <a:blip r:embed="rId3">
            <a:alphaModFix/>
          </a:blip>
          <a:stretch>
            <a:fillRect/>
          </a:stretch>
        </p:blipFill>
        <p:spPr>
          <a:xfrm>
            <a:off x="4468199" y="1063650"/>
            <a:ext cx="3728176" cy="311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8"/>
          <p:cNvSpPr txBox="1"/>
          <p:nvPr/>
        </p:nvSpPr>
        <p:spPr>
          <a:xfrm>
            <a:off x="480825" y="531825"/>
            <a:ext cx="3045300" cy="16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Customer Requirements</a:t>
            </a:r>
            <a:endParaRPr b="1" sz="2000">
              <a:solidFill>
                <a:schemeClr val="dk1"/>
              </a:solidFill>
              <a:latin typeface="Oswald"/>
              <a:ea typeface="Oswald"/>
              <a:cs typeface="Oswald"/>
              <a:sym typeface="Oswald"/>
            </a:endParaRPr>
          </a:p>
          <a:p>
            <a:pPr indent="-304800" lvl="0" marL="457200" rtl="0" algn="l">
              <a:spcBef>
                <a:spcPts val="1000"/>
              </a:spcBef>
              <a:spcAft>
                <a:spcPts val="0"/>
              </a:spcAft>
              <a:buSzPts val="1200"/>
              <a:buFont typeface="Oswald"/>
              <a:buChar char="➢"/>
            </a:pPr>
            <a:r>
              <a:rPr lang="en" sz="1200" u="sng">
                <a:solidFill>
                  <a:schemeClr val="hlink"/>
                </a:solidFill>
                <a:latin typeface="Oswald"/>
                <a:ea typeface="Oswald"/>
                <a:cs typeface="Oswald"/>
                <a:sym typeface="Oswald"/>
                <a:hlinkClick r:id="rId3"/>
              </a:rPr>
              <a:t>AA05 - Customer Requirements</a:t>
            </a:r>
            <a:endParaRPr sz="1200">
              <a:solidFill>
                <a:schemeClr val="dk1"/>
              </a:solidFill>
              <a:latin typeface="Oswald"/>
              <a:ea typeface="Oswald"/>
              <a:cs typeface="Oswald"/>
              <a:sym typeface="Oswald"/>
            </a:endParaRPr>
          </a:p>
          <a:p>
            <a:pPr indent="0" lvl="0" marL="0" rtl="0" algn="l">
              <a:spcBef>
                <a:spcPts val="0"/>
              </a:spcBef>
              <a:spcAft>
                <a:spcPts val="0"/>
              </a:spcAft>
              <a:buNone/>
            </a:pPr>
            <a:r>
              <a:t/>
            </a:r>
            <a:endParaRPr sz="1200">
              <a:solidFill>
                <a:schemeClr val="dk1"/>
              </a:solidFill>
              <a:latin typeface="Oswald"/>
              <a:ea typeface="Oswald"/>
              <a:cs typeface="Oswald"/>
              <a:sym typeface="Oswald"/>
            </a:endParaRPr>
          </a:p>
          <a:p>
            <a:pPr indent="0" lvl="0" marL="0" rtl="0" algn="l">
              <a:spcBef>
                <a:spcPts val="0"/>
              </a:spcBef>
              <a:spcAft>
                <a:spcPts val="0"/>
              </a:spcAft>
              <a:buNone/>
            </a:pPr>
            <a:r>
              <a:rPr lang="en" sz="2000">
                <a:solidFill>
                  <a:schemeClr val="dk1"/>
                </a:solidFill>
                <a:latin typeface="Oswald SemiBold"/>
                <a:ea typeface="Oswald SemiBold"/>
                <a:cs typeface="Oswald SemiBold"/>
                <a:sym typeface="Oswald SemiBold"/>
              </a:rPr>
              <a:t>Functional </a:t>
            </a:r>
            <a:r>
              <a:rPr lang="en" sz="2000">
                <a:solidFill>
                  <a:schemeClr val="dk1"/>
                </a:solidFill>
                <a:latin typeface="Oswald SemiBold"/>
                <a:ea typeface="Oswald SemiBold"/>
                <a:cs typeface="Oswald SemiBold"/>
                <a:sym typeface="Oswald SemiBold"/>
              </a:rPr>
              <a:t>Requirements</a:t>
            </a:r>
            <a:endParaRPr sz="2000">
              <a:solidFill>
                <a:schemeClr val="dk1"/>
              </a:solidFill>
              <a:latin typeface="Oswald SemiBold"/>
              <a:ea typeface="Oswald SemiBold"/>
              <a:cs typeface="Oswald SemiBold"/>
              <a:sym typeface="Oswald SemiBold"/>
            </a:endParaRPr>
          </a:p>
          <a:p>
            <a:pPr indent="-304800" lvl="0" marL="457200" rtl="0" algn="l">
              <a:spcBef>
                <a:spcPts val="1000"/>
              </a:spcBef>
              <a:spcAft>
                <a:spcPts val="0"/>
              </a:spcAft>
              <a:buSzPts val="1200"/>
              <a:buFont typeface="Oswald"/>
              <a:buChar char="➢"/>
            </a:pPr>
            <a:r>
              <a:rPr lang="en" sz="1200" u="sng">
                <a:solidFill>
                  <a:schemeClr val="hlink"/>
                </a:solidFill>
                <a:latin typeface="Oswald"/>
                <a:ea typeface="Oswald"/>
                <a:cs typeface="Oswald"/>
                <a:sym typeface="Oswald"/>
                <a:hlinkClick r:id="rId4"/>
              </a:rPr>
              <a:t>AA05 - Functional Requirements</a:t>
            </a:r>
            <a:endParaRPr b="1" sz="1500">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